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8320" r:id="rId6"/>
    <p:sldId id="8314" r:id="rId7"/>
    <p:sldId id="8315" r:id="rId8"/>
    <p:sldId id="8316" r:id="rId9"/>
    <p:sldId id="8318" r:id="rId10"/>
    <p:sldId id="8319" r:id="rId11"/>
    <p:sldId id="8317" r:id="rId12"/>
    <p:sldId id="423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BA580"/>
    <a:srgbClr val="119F66"/>
    <a:srgbClr val="005D28"/>
    <a:srgbClr val="0082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F903F-455F-D44E-BE80-95F0F52B3B40}" v="3" dt="2026-02-20T14:21:09.6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-10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228" y="5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0CC6715-62B1-44B4-B7BE-48AE499FAB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42C05F5-0828-4A09-A4AD-AF409796D8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BCE13-60DD-4A9C-BBC9-F28A6E0F6B1F}" type="datetimeFigureOut">
              <a:rPr lang="en-ZA" smtClean="0"/>
              <a:pPr/>
              <a:t>2026/02/24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05650F8-051F-43FF-A474-EF5448A018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EE08517-3D9C-4E27-9D56-CF8C3CAD6C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7CE13-1CE6-4249-9C8F-2A12BE236C4B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4901742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460AB-BBAC-46A5-8D4C-DA4A0A7732AB}" type="datetimeFigureOut">
              <a:rPr lang="en-ZA" smtClean="0"/>
              <a:pPr/>
              <a:t>2026/02/24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74A81-4BCB-4692-BB83-42CDE19C2421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14515403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0A95CC-2507-1D95-4540-6A849A56C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20050E-6F9D-4C6D-1314-DF9E72245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FC5969-3A62-CB49-97DA-4D8CF4B6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745F63-A746-9BE0-8A9A-77131D921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C0F3A5-9E3B-C376-3806-3DC28BF34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xmlns="" id="{8C9B67B0-CFAE-09F3-A67B-7E814FA56F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32074"/>
            <a:ext cx="12174381" cy="57401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23EEFBD-9B9D-244C-2F24-D4FC8CE7E659}"/>
              </a:ext>
            </a:extLst>
          </p:cNvPr>
          <p:cNvSpPr/>
          <p:nvPr userDrawn="1"/>
        </p:nvSpPr>
        <p:spPr>
          <a:xfrm>
            <a:off x="17620" y="1120368"/>
            <a:ext cx="4095103" cy="45719"/>
          </a:xfrm>
          <a:prstGeom prst="rect">
            <a:avLst/>
          </a:prstGeom>
          <a:solidFill>
            <a:srgbClr val="005D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A03C16F-C5A3-9BCE-D4E4-63D0EB74F1FD}"/>
              </a:ext>
            </a:extLst>
          </p:cNvPr>
          <p:cNvSpPr txBox="1"/>
          <p:nvPr userDrawn="1"/>
        </p:nvSpPr>
        <p:spPr>
          <a:xfrm>
            <a:off x="4112723" y="1001700"/>
            <a:ext cx="7792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department of communications and digital technologies</a:t>
            </a:r>
            <a:endParaRPr lang="en-ZA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xmlns="" id="{61F2F87E-F7FA-E221-224B-9587B696CE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5687" y="115716"/>
            <a:ext cx="1948542" cy="693899"/>
          </a:xfrm>
          <a:prstGeom prst="rect">
            <a:avLst/>
          </a:prstGeom>
        </p:spPr>
      </p:pic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FF05445E-835C-7288-5281-A422DEDDE8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96411" y="166012"/>
            <a:ext cx="546662" cy="54666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3DD1917-5E86-91B0-A4A4-977F800ACDBA}"/>
              </a:ext>
            </a:extLst>
          </p:cNvPr>
          <p:cNvSpPr/>
          <p:nvPr userDrawn="1"/>
        </p:nvSpPr>
        <p:spPr>
          <a:xfrm>
            <a:off x="8096897" y="6076285"/>
            <a:ext cx="4095103" cy="45719"/>
          </a:xfrm>
          <a:prstGeom prst="rect">
            <a:avLst/>
          </a:prstGeom>
          <a:solidFill>
            <a:srgbClr val="005D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A7C7F1-D1FB-5A8A-1EDF-0A7864F2F7F5}"/>
              </a:ext>
            </a:extLst>
          </p:cNvPr>
          <p:cNvSpPr txBox="1"/>
          <p:nvPr userDrawn="1"/>
        </p:nvSpPr>
        <p:spPr>
          <a:xfrm>
            <a:off x="-39388" y="5960644"/>
            <a:ext cx="8055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A leader in enabling a connected and digitally transformed South Africa!</a:t>
            </a:r>
            <a:endParaRPr lang="en-ZA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D210C5D-59E7-FED7-0E1E-04C164886E04}"/>
              </a:ext>
            </a:extLst>
          </p:cNvPr>
          <p:cNvSpPr/>
          <p:nvPr userDrawn="1"/>
        </p:nvSpPr>
        <p:spPr>
          <a:xfrm>
            <a:off x="-1" y="6508754"/>
            <a:ext cx="12192001" cy="295846"/>
          </a:xfrm>
          <a:prstGeom prst="rect">
            <a:avLst/>
          </a:prstGeom>
          <a:solidFill>
            <a:srgbClr val="005D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15" name="Picture 14" descr="A black number with a flag and a number with a number and text&#10;&#10;Description automatically generated with medium confidence">
            <a:extLst>
              <a:ext uri="{FF2B5EF4-FFF2-40B4-BE49-F238E27FC236}">
                <a16:creationId xmlns:a16="http://schemas.microsoft.com/office/drawing/2014/main" xmlns="" id="{CAD8FCDF-678E-ACF6-954E-B143AA284DB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54550" y="186813"/>
            <a:ext cx="821762" cy="52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907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2DD338-AC98-8967-F490-BF861DB1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92D5256-4D0E-A086-3F1C-AC8BDCE9A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E02FFE-4DD5-1DA5-A45B-B4C2437D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4B8123-E260-D937-54D1-7CF6E41B0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E88080-60EA-39E2-6EA7-AD046B2A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2B068CDE-8FFB-7B12-9DB3-105DFEFB6DA6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CB94FEE3-87E8-CC44-35BE-2D3779D6FB71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64AC3DBC-6DBD-D70F-E1B1-65224D003A29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DB246002-D82B-ED0F-44C8-C0D3585F3B7E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F3536D35-0A58-822A-81EA-E0C749D63D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397C196-1A0A-9BF4-7B81-3727D450343A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C8C5FCA6-17F6-E0BF-6DBB-D3028A763583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xmlns="" id="{025FE138-4689-99F7-5E7D-F84C4BC98B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5" name="Picture 14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B87A949B-F637-8873-0D57-7C2ED66978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6" name="Picture 15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5D74F16F-6083-95D0-2BB0-52E27A5788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4459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46F9C53-1539-2706-898B-05BD267606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5D15BF-30DA-5BFA-CB58-04F80CB27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3D308E-97AB-4DB8-3FE0-C8988BE0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5EA0CF-0D43-C0FB-49E8-E43CB875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302E47-6921-283E-1BA3-0D387ED8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937F5167-524C-C5DE-F4C0-0C1DA000467F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D28BE92-C514-EA02-F412-1FFF8DC5A89F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0EEDC815-875F-E266-4EEB-9E4DD1AE34B5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9D448B04-B301-1F63-C29C-EF74F3227BC7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2CCDE9F-7684-7A0B-129E-39ED81949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49EC66F-4614-1BDA-DA73-F55F4E3D4E59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F371E762-BC91-755C-ADC5-16DEA921C658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xmlns="" id="{05CB26C9-B685-672A-A41E-77CA27AF7C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5" name="Picture 14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98C9E6CD-8B86-CD0B-F7F5-E25BFE6314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6" name="Picture 15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A0EAC289-9775-E356-ED44-B8ACB6283F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4564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C0EF1-DAB7-BE56-E9C4-5560BF0A7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4DE90E-D4F5-55D5-FCD6-ADE80A2F9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37D26B-BAAB-D11B-A7AD-A20D989A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2919B6-0B24-B323-76BD-394E4A95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0E2AFD-C684-B169-C5F7-4D6A45D1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69D4484-9BF1-2226-B98A-A3104C9926C7}"/>
              </a:ext>
            </a:extLst>
          </p:cNvPr>
          <p:cNvSpPr/>
          <p:nvPr userDrawn="1"/>
        </p:nvSpPr>
        <p:spPr>
          <a:xfrm>
            <a:off x="-1" y="84185"/>
            <a:ext cx="12192001" cy="756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7CB38E6B-8515-CB57-38C6-4C3C35F36CD3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C9A0F7B9-E513-5710-E993-1A5D7C7E9CA4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F0C8EA81-1116-7240-5DA5-8706A8F9AC3D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7DCA2ED-7FDC-7BD3-54DE-35B74A7B33DF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7686FEA7-F31E-CC46-01B7-6FDD11CCC8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39EB1EC-8CF6-1C97-CDD8-6F2AC6D8FF45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FE668902-ED00-C5C2-35B5-071D72661C16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xmlns="" id="{509EF54E-6B0B-283B-B9C5-3A355528C5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3ADC3F23-0C7A-BB82-30E9-3B7CA3CC2B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7" name="Picture 16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BBB299B5-269D-95D6-B1A5-6AC16BEECA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7004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FDE28B-F11C-B104-04E8-44826E54E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2D46D5-965D-54BF-37CB-63ED327EC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623B02-14E7-28BF-2DDF-F954C72C2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7853F3-A089-18F4-4A3E-D5A6B445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E1AE0B-4630-DFFA-5B02-1348EB92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B856388D-1C48-438E-62EB-AF0D4B767934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DEE38D4B-1269-07C0-3CFF-31F50FA3C5DC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35A2B3F7-4EFD-9EAE-5500-BACA88637453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A0D4422C-B580-4AFC-BA37-0A776FCA7035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B5A8F9A7-9CE8-4DF4-FC1A-0218884F88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0811B4E-F154-02A5-A538-D22D48A58FFB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A2A07AF5-F2E6-A4C6-20EA-1C48D5BBB945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xmlns="" id="{75B76926-BE80-71EA-2918-0DC6595F4B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5" name="Picture 14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E193A03D-4507-8281-56F2-008B50FDAC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6" name="Picture 15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6616ECC7-B9FE-4722-CCDE-648272A0D1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59107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9D0B5C-1A0F-0A44-BC20-B8D756118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EBB746-678C-DDE4-E524-F9450E2BE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6E1D9D-8C93-8751-281D-8334F246C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4430D3C-6EEC-B9E8-F9BA-5807E4C5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882595-C0DE-6DFC-FE1B-F3E5272A8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6D246F-7FAD-68AE-F76C-3E204D661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B905DC41-9559-EA3E-5C2C-6C66C8EB9325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F0BE95B7-A40F-A360-E30B-4CB8B41F02C5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B904363B-2D96-8EED-21DE-F56A33575F31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3F479EC4-EA0F-85FF-BAF2-01D68CBB06EC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2029ACC-656D-6108-41EA-FC60743967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2EF44A9-A50E-9935-15AE-5F6B4C02B2CA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F91D5D99-707D-FE86-747C-89F480047569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xmlns="" id="{21BB6E45-BF92-242B-5431-80219ACE86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D0D58A30-BABA-E130-D5A5-A706FE93E2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7" name="Picture 16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F63D756E-8014-E703-097A-2068705242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0067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119C04-3EE1-15CB-8F7A-289A51780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7B139D-96CA-F90F-9ED5-7D3D317A9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14E9BBD-CC8F-A04E-40D2-19C3F5730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E59446F-A913-A671-8313-944F7FC43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85ABFB8-F73F-B22C-3E1E-596C87E08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0812B31-0A7C-9396-47A2-044CEC4D0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A20CCD-9AAD-60A6-9C0B-D5DE5ADFE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FB70203-5A5A-29CE-D1A2-B3188D523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3E80D152-617D-BE85-F347-D1D28397C8EC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6C63778F-A9BC-3170-826C-7BA124AE1891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1A5D38CF-BAB5-BA8C-A474-16FBD1ECC9AF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C7FD384-282F-C933-1A9A-EBB5FC67F31C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D2C421B8-3D4D-ECDA-EFFB-A0DB153D2F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0AB589C-0890-C176-374C-12985A84D383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243F10F8-099F-231A-6B5F-9C31F10495D9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7" name="Picture 16" descr="Text&#10;&#10;Description automatically generated">
              <a:extLst>
                <a:ext uri="{FF2B5EF4-FFF2-40B4-BE49-F238E27FC236}">
                  <a16:creationId xmlns:a16="http://schemas.microsoft.com/office/drawing/2014/main" xmlns="" id="{932520BA-95DA-C69D-026D-5A21EA90DD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8" name="Picture 17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B2726B20-4CEE-FC8C-C582-1AA53E3819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9" name="Picture 18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BC6B42E9-9A70-BA9D-7441-39D2812FF35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79486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E064C5-4792-0086-2E44-7CED93F0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D68855B-3422-5663-9864-17685F1AE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6F0CEF0-DC77-34EC-BCD9-A16BB59F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01CE961-5235-028E-FC8F-5D7CDC2E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CCE0A6B-78A8-BB3C-7D2F-70EB0B7D1660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80CE7A2F-B407-D45D-F90C-27505D77DE77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5D608895-B846-5C4C-F2F8-D784D13E11C9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1F5E07C7-A490-74B7-9A99-72D4019E3F41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21E297C-0E12-6EB4-BA5C-77D8A97408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A562645-18C6-067C-2F8F-7883C39E7102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46535C9E-DE55-DEAF-AE20-4329706C2986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3" name="Picture 12" descr="Text&#10;&#10;Description automatically generated">
              <a:extLst>
                <a:ext uri="{FF2B5EF4-FFF2-40B4-BE49-F238E27FC236}">
                  <a16:creationId xmlns:a16="http://schemas.microsoft.com/office/drawing/2014/main" xmlns="" id="{033DB5F4-2A2B-F89E-E3F7-2C31204DF7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4" name="Picture 13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0D80D482-3D0B-F073-32B1-CF96BFDD6B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5" name="Picture 14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9E2BCD8B-F4E7-6DA4-F463-79F27435A8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34474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AD2DBB8-8818-E5AE-ED88-3E346CF3A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76C7537-A9A1-0E90-9C23-E4C701A4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1C8B676-D704-9284-166D-0EAFF26FD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F2CB6D21-E68A-F61F-7510-442BC35215F1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7624A73E-C2E5-3A99-9887-D14C14926032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D39F2236-D827-CDEE-FE5E-B87E55BE400E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44583AA1-F13B-4456-3951-E0F965414B70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C837B2C-80D3-3528-C80C-5679C4B441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0A5CE5D-F073-D3D5-178A-F166365B0BA7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5EEFF5C-C5E1-1AF6-883E-D42DB8125851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xmlns="" id="{E4F6E412-20A8-9801-7C59-435F648FA1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3" name="Picture 12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4C3DFE24-194A-FEBA-3B10-2322A7FA80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4" name="Picture 13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AE8CCF75-98E4-3BA3-73B6-D8C8D4B4D0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4122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02A2D6-CABE-2808-5543-FFB68F85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ADA522-7CA4-FA99-A373-F3D27C65C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1C47AE-0BA7-8FDA-EC45-35FF2DB77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72E374-2097-9C94-FCF2-87EFE31B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0DB85FC-24FD-A1D6-6E05-5ABC61EA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6C95DD-03CA-83F0-B03E-E72EB1EE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83ED6CD1-1C0C-BAFE-683F-95F25113DBBE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E2F5C76A-5804-F622-FAAF-9ADF56756603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B7AEDD4-553F-565B-5F91-7C1BD4EAA04B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C5DA527E-9912-6837-FB48-B2571207D8D1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9B2E619-CC45-95BA-4CEA-85FACB00AC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CCFDFF8-F7A9-F3D5-1793-6F49DF6FA83F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F8EBC45F-50DB-EAC5-2761-A2CD80DB3309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xmlns="" id="{AAA4FDF1-A974-FCD1-294C-296196ECC1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657D1FF1-777C-308A-D932-24E60ACDE6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7" name="Picture 16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7ED2F5CA-F6E0-E5CD-DCB8-6EE95C1FCED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54916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0E792-D39C-F48C-FB74-D09D4C5EB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D1BD5C5-487B-B501-2AF4-5B524B5E4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2CB6A7-1AB1-EE65-D79D-5F4C3369F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556899E-4AEA-D8EA-984F-42A10CD4B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23BDE36-C3DB-17BF-4566-20AE3FB8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8578B1B-53AA-D8D7-F5AB-97D3D375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099EE440-2A93-6100-A0AE-0E47BBF029E0}"/>
              </a:ext>
            </a:extLst>
          </p:cNvPr>
          <p:cNvGrpSpPr/>
          <p:nvPr userDrawn="1"/>
        </p:nvGrpSpPr>
        <p:grpSpPr>
          <a:xfrm>
            <a:off x="-1" y="887694"/>
            <a:ext cx="12192002" cy="5916906"/>
            <a:chOff x="-1" y="887694"/>
            <a:chExt cx="12192002" cy="59169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2CB6A0E-B7D3-E8C0-1A04-27D73A453BA3}"/>
                </a:ext>
              </a:extLst>
            </p:cNvPr>
            <p:cNvSpPr/>
            <p:nvPr userDrawn="1"/>
          </p:nvSpPr>
          <p:spPr>
            <a:xfrm>
              <a:off x="-1" y="6508754"/>
              <a:ext cx="12192001" cy="295846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30CC3582-0604-A1CD-0BAD-392E6A5B8496}"/>
                </a:ext>
              </a:extLst>
            </p:cNvPr>
            <p:cNvSpPr txBox="1"/>
            <p:nvPr userDrawn="1"/>
          </p:nvSpPr>
          <p:spPr>
            <a:xfrm>
              <a:off x="315687" y="6519640"/>
              <a:ext cx="11745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A leader in enabling a connected and digitally transformed South Africa!</a:t>
              </a:r>
              <a:endParaRPr lang="en-ZA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66ECC635-8A79-EC54-C801-2FA08CE57A66}"/>
                </a:ext>
              </a:extLst>
            </p:cNvPr>
            <p:cNvSpPr/>
            <p:nvPr userDrawn="1"/>
          </p:nvSpPr>
          <p:spPr>
            <a:xfrm>
              <a:off x="0" y="887694"/>
              <a:ext cx="12192001" cy="62312"/>
            </a:xfrm>
            <a:prstGeom prst="rect">
              <a:avLst/>
            </a:prstGeom>
            <a:solidFill>
              <a:srgbClr val="005D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C508A52-772D-B3BF-BE41-FE44FF8647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0"/>
          </a:blip>
          <a:stretch>
            <a:fillRect/>
          </a:stretch>
        </p:blipFill>
        <p:spPr>
          <a:xfrm>
            <a:off x="0" y="1429070"/>
            <a:ext cx="12192000" cy="504815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249D9B6-E993-CCCB-3F14-0FE99E5FC43B}"/>
              </a:ext>
            </a:extLst>
          </p:cNvPr>
          <p:cNvSpPr txBox="1"/>
          <p:nvPr userDrawn="1"/>
        </p:nvSpPr>
        <p:spPr>
          <a:xfrm>
            <a:off x="11329651" y="6519640"/>
            <a:ext cx="73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79ED8FE-4BA5-4EDF-8EAE-5C9367B71FA3}" type="slidenum">
              <a:rPr lang="en-ZA" sz="1400" b="1" smtClean="0">
                <a:solidFill>
                  <a:schemeClr val="bg1"/>
                </a:solidFill>
              </a:rPr>
              <a:pPr algn="r"/>
              <a:t>‹#›</a:t>
            </a:fld>
            <a:endParaRPr lang="en-ZA" sz="1400" b="1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1401A191-90E3-7396-7529-B50B3CDA2280}"/>
              </a:ext>
            </a:extLst>
          </p:cNvPr>
          <p:cNvGrpSpPr/>
          <p:nvPr userDrawn="1"/>
        </p:nvGrpSpPr>
        <p:grpSpPr>
          <a:xfrm>
            <a:off x="315687" y="115716"/>
            <a:ext cx="11560625" cy="693899"/>
            <a:chOff x="315687" y="115716"/>
            <a:chExt cx="11560625" cy="693899"/>
          </a:xfrm>
        </p:grpSpPr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xmlns="" id="{338DBA72-711D-A28F-A201-73056166F6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15687" y="115716"/>
              <a:ext cx="1948542" cy="693899"/>
            </a:xfrm>
            <a:prstGeom prst="rect">
              <a:avLst/>
            </a:prstGeom>
          </p:spPr>
        </p:pic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xmlns="" id="{82D29073-3E53-BEBE-856C-A465B50296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496411" y="166012"/>
              <a:ext cx="546662" cy="546662"/>
            </a:xfrm>
            <a:prstGeom prst="rect">
              <a:avLst/>
            </a:prstGeom>
          </p:spPr>
        </p:pic>
        <p:pic>
          <p:nvPicPr>
            <p:cNvPr id="17" name="Picture 16" descr="A black number with a flag and a number with a number and text&#10;&#10;Description automatically generated with medium confidence">
              <a:extLst>
                <a:ext uri="{FF2B5EF4-FFF2-40B4-BE49-F238E27FC236}">
                  <a16:creationId xmlns:a16="http://schemas.microsoft.com/office/drawing/2014/main" xmlns="" id="{4C461AF9-95EB-F7E7-A421-4A8DDA8041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054550" y="186813"/>
              <a:ext cx="821762" cy="525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0590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A80C7B0-32CB-5E05-73B1-560EF667C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570E0B-2D5D-0270-1A8C-07347236B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656C16-5F9D-5FD3-C5C7-5D6307DBB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6A23A-5BFA-4F5A-AC76-FACB3DB084A6}" type="datetimeFigureOut">
              <a:rPr lang="en-ZA" smtClean="0"/>
              <a:pPr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19B870-E2A5-1FAA-E230-FAE810058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C80DEA-B200-3B46-166B-AD0C51E79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57AB0-C530-4D2F-A11F-97CB07BFFF6D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62725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6235EF-E7F9-A6A7-0646-4DD3BDABB926}"/>
              </a:ext>
            </a:extLst>
          </p:cNvPr>
          <p:cNvSpPr txBox="1">
            <a:spLocks/>
          </p:cNvSpPr>
          <p:nvPr/>
        </p:nvSpPr>
        <p:spPr>
          <a:xfrm>
            <a:off x="3810000" y="1574800"/>
            <a:ext cx="8036560" cy="2875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GB" sz="3600" dirty="0">
              <a:solidFill>
                <a:srgbClr val="005D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 Work at DCDT</a:t>
            </a: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Presentation to Portfolio Committee</a:t>
            </a: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February 2026</a:t>
            </a:r>
            <a:endParaRPr lang="en-Z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780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7ECCAC-0AFE-4FA2-B378-C13F574D68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261414" y="953911"/>
            <a:ext cx="11669171" cy="550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710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08B8A1-A02A-DDEA-2E6C-D6B6A8A81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B5C40-5608-A401-3BCB-98A0B5C76C4E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ZA" sz="16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POSITIONING ARTIFICIAL INTELLIGENCE FOR NATIONAL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F06A65A-9BC4-A8D3-7ADD-942E02DCC354}"/>
              </a:ext>
            </a:extLst>
          </p:cNvPr>
          <p:cNvSpPr txBox="1"/>
          <p:nvPr/>
        </p:nvSpPr>
        <p:spPr>
          <a:xfrm>
            <a:off x="111303" y="1027416"/>
            <a:ext cx="1196939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dirty="0"/>
              <a:t>Artificial Intelligence (AI) represents a transformative general-purpose technology (GPT),  comparable in impact to electricity and the internet, with the capacity to fundamentally reshape economies and societies.</a:t>
            </a:r>
          </a:p>
          <a:p>
            <a:r>
              <a:rPr lang="en-ZA" dirty="0"/>
              <a:t/>
            </a:r>
            <a:br>
              <a:rPr lang="en-ZA" dirty="0"/>
            </a:br>
            <a:r>
              <a:rPr lang="en-ZA" dirty="0"/>
              <a:t>AI presents significant opportunities to revolutionise key sectors of the South African economy, including (but not limited to):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Healthcare : through predictive diagnostics, resource optimisation, and patient-centred care.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Education : via personalised learning and digital content delivery.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Agriculture: through climate-smart farming and production analytics.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Finance: by enhancing financial inclusion, risk modelling, and fraud detection.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Public Administration: through intelligent automation and improved citizen services.</a:t>
            </a:r>
          </a:p>
          <a:p>
            <a:r>
              <a:rPr lang="en-ZA" dirty="0"/>
              <a:t/>
            </a:r>
            <a:br>
              <a:rPr lang="en-ZA" dirty="0"/>
            </a:br>
            <a:r>
              <a:rPr lang="en-ZA" dirty="0"/>
              <a:t>Within government, AI has the potential to transform operations through: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Predictive and proactive service delivery.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Real-time policy and planning decision-making.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Automated case and workflow management.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Advanced data analytics and insights generation.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ZA" dirty="0"/>
              <a:t>Administrative efficiency and cost optimisation.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111411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AAF1CD02-B74A-AA17-2463-6322B9D87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1391288"/>
              </p:ext>
            </p:extLst>
          </p:nvPr>
        </p:nvGraphicFramePr>
        <p:xfrm>
          <a:off x="101600" y="987425"/>
          <a:ext cx="11846560" cy="67785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06720">
                  <a:extLst>
                    <a:ext uri="{9D8B030D-6E8A-4147-A177-3AD203B41FA5}">
                      <a16:colId xmlns:a16="http://schemas.microsoft.com/office/drawing/2014/main" xmlns="" val="3862524964"/>
                    </a:ext>
                  </a:extLst>
                </a:gridCol>
                <a:gridCol w="6339840">
                  <a:extLst>
                    <a:ext uri="{9D8B030D-6E8A-4147-A177-3AD203B41FA5}">
                      <a16:colId xmlns:a16="http://schemas.microsoft.com/office/drawing/2014/main" xmlns="" val="573094677"/>
                    </a:ext>
                  </a:extLst>
                </a:gridCol>
              </a:tblGrid>
              <a:tr h="74799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Undertakings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Implications / 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6644753"/>
                  </a:ext>
                </a:extLst>
              </a:tr>
              <a:tr h="672499">
                <a:tc>
                  <a:txBody>
                    <a:bodyPr/>
                    <a:lstStyle/>
                    <a:p>
                      <a:pPr algn="just"/>
                      <a:r>
                        <a:rPr lang="en-US" sz="2000" b="1" dirty="0"/>
                        <a:t>Year 2020: </a:t>
                      </a:r>
                      <a:r>
                        <a:rPr lang="en-US" sz="2000" b="0" dirty="0"/>
                        <a:t>Presidential Commission Report on the 4</a:t>
                      </a:r>
                      <a:r>
                        <a:rPr lang="en-US" sz="2000" b="0" baseline="30000" dirty="0"/>
                        <a:t>th</a:t>
                      </a:r>
                      <a:r>
                        <a:rPr lang="en-US" sz="2000" b="0" dirty="0"/>
                        <a:t> Industrial Revolution Published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Places Artificial Intelligence (AI) at the </a:t>
                      </a:r>
                      <a:r>
                        <a:rPr lang="en-US" sz="2000" dirty="0" err="1"/>
                        <a:t>centre</a:t>
                      </a:r>
                      <a:r>
                        <a:rPr lang="en-US" sz="2000" dirty="0"/>
                        <a:t> of the development a digital society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5239849"/>
                  </a:ext>
                </a:extLst>
              </a:tr>
              <a:tr h="788929">
                <a:tc>
                  <a:txBody>
                    <a:bodyPr/>
                    <a:lstStyle/>
                    <a:p>
                      <a:r>
                        <a:rPr lang="en-US" sz="2000" b="1" dirty="0"/>
                        <a:t>Year 2020 </a:t>
                      </a:r>
                      <a:r>
                        <a:rPr lang="en-US" sz="2000" dirty="0"/>
                        <a:t>: South Africa  as the Chair of the African Union leads the development of AI Blueprint for the continent through Smart Africa Alliance.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2000" dirty="0"/>
                    </a:p>
                    <a:p>
                      <a:endParaRPr lang="en-US" sz="2000" dirty="0"/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Ensuring regional and continental policy harmonization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717569"/>
                  </a:ext>
                </a:extLst>
              </a:tr>
              <a:tr h="788929">
                <a:tc>
                  <a:txBody>
                    <a:bodyPr/>
                    <a:lstStyle/>
                    <a:p>
                      <a:r>
                        <a:rPr lang="en-US" sz="2000" b="1" dirty="0"/>
                        <a:t>Year 2023 – 2024</a:t>
                      </a:r>
                      <a:r>
                        <a:rPr lang="en-US" sz="2000" dirty="0"/>
                        <a:t>: South Africa contributes to the development of  AU Continental AI Strategy.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3540378"/>
                  </a:ext>
                </a:extLst>
              </a:tr>
              <a:tr h="78892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Year 2023: </a:t>
                      </a:r>
                      <a:r>
                        <a:rPr lang="en-US" sz="2000" b="0" dirty="0"/>
                        <a:t>First rollout of AI Hubs (University of Johannesburg &amp; Tshwane University of Technology)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 healthy tagging of skills development, capacity development and application of AI technologies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5292440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/>
                        <a:t>Followed by Launch of AI Hubs at Central University of Technology and Stellenbosch University (Saldanha Military Academy)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Expansion of capacity to apply AI in food security and food processing applications, as well as strategic defense systems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716212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4264264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xmlns="" id="{53242503-B863-E6A8-9862-A5603C1C015E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BACKGROUND TO AI APROACH IN SA</a:t>
            </a:r>
            <a:endParaRPr lang="en-ZA" sz="24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774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2B409F-DBD2-8CB3-0C4E-67DD84ED3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133102E-782E-4D24-3901-5099623ED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6495283"/>
              </p:ext>
            </p:extLst>
          </p:nvPr>
        </p:nvGraphicFramePr>
        <p:xfrm>
          <a:off x="101600" y="987425"/>
          <a:ext cx="11846560" cy="50671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06720">
                  <a:extLst>
                    <a:ext uri="{9D8B030D-6E8A-4147-A177-3AD203B41FA5}">
                      <a16:colId xmlns:a16="http://schemas.microsoft.com/office/drawing/2014/main" xmlns="" val="3862524964"/>
                    </a:ext>
                  </a:extLst>
                </a:gridCol>
                <a:gridCol w="6339840">
                  <a:extLst>
                    <a:ext uri="{9D8B030D-6E8A-4147-A177-3AD203B41FA5}">
                      <a16:colId xmlns:a16="http://schemas.microsoft.com/office/drawing/2014/main" xmlns="" val="573094677"/>
                    </a:ext>
                  </a:extLst>
                </a:gridCol>
              </a:tblGrid>
              <a:tr h="74799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Undertakings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Implications / 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6644753"/>
                  </a:ext>
                </a:extLst>
              </a:tr>
              <a:tr h="672499">
                <a:tc>
                  <a:txBody>
                    <a:bodyPr/>
                    <a:lstStyle/>
                    <a:p>
                      <a:pPr algn="just"/>
                      <a:r>
                        <a:rPr lang="en-US" sz="2000" b="1" dirty="0"/>
                        <a:t>Year 2024: </a:t>
                      </a:r>
                      <a:r>
                        <a:rPr lang="en-US" sz="2000" b="0" dirty="0"/>
                        <a:t>Launch of the National AI Plan at University of Johannesburg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Consolidation of partnership with private, academic, public and civil sector. Decision to develop a national AI Policy.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5239849"/>
                  </a:ext>
                </a:extLst>
              </a:tr>
              <a:tr h="78892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August 2024: </a:t>
                      </a:r>
                      <a:r>
                        <a:rPr lang="en-US" sz="2000" b="0" dirty="0"/>
                        <a:t>Publication of South Africa National AI Policy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14 Strategic Pillars based on international benchmarking involving BRICS countries (minus Russia 7 Iran), Netherlands, Chile, Thailand, Norway, Rwanda, EU Act, AU AI Strategy, </a:t>
                      </a:r>
                      <a:r>
                        <a:rPr lang="en-US" sz="2000" dirty="0" err="1"/>
                        <a:t>etc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5292440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AI Policy Framework: </a:t>
                      </a:r>
                      <a:r>
                        <a:rPr lang="en-US" sz="2000" b="0" dirty="0"/>
                        <a:t>Published for public inputs (August to November 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Inputs received from private, academic, public and civil sector. Developed into a </a:t>
                      </a:r>
                      <a:r>
                        <a:rPr lang="en-US" sz="2000" b="1" dirty="0"/>
                        <a:t>Draft National AI Policy</a:t>
                      </a:r>
                      <a:r>
                        <a:rPr lang="en-US" sz="20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716212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426426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2700B0-13C8-D974-FC8E-F7C1E6098B29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cs typeface="Arial"/>
              </a:rPr>
              <a:t>BACKGROUND TO AI APROACH IN SA (</a:t>
            </a:r>
            <a:r>
              <a:rPr lang="en-US" sz="2400" dirty="0" err="1">
                <a:solidFill>
                  <a:srgbClr val="FF0000"/>
                </a:solidFill>
                <a:latin typeface="Arial"/>
                <a:cs typeface="Arial"/>
              </a:rPr>
              <a:t>Cont</a:t>
            </a:r>
            <a:r>
              <a:rPr lang="en-US" sz="2400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lang="en-ZA" sz="24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9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6655F53-3A31-1D05-9200-25334D825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C2BA2-A67E-90EE-D16A-71EBF02F55D9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WHY SOUTH AFRICA NEEDS THE NATIONAL AI POLICY</a:t>
            </a:r>
            <a:endParaRPr lang="en-ZA" sz="22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E9DA6C8-5591-895A-E8FE-1696EEEFCC0E}"/>
              </a:ext>
            </a:extLst>
          </p:cNvPr>
          <p:cNvSpPr txBox="1"/>
          <p:nvPr/>
        </p:nvSpPr>
        <p:spPr>
          <a:xfrm>
            <a:off x="111303" y="1027416"/>
            <a:ext cx="11969393" cy="5463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Ensure the benefits and risks of AI are equitably distributed across society; for present and future generations (Intergenerational Equity).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Position AI as a strategic enabler to support inclusive economic growth and social development.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Strengthen government capacity to regulate, adopt, and scale AI responsibly.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Stimulate local innovation ecosystems and support job creation.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Reduce the digital divide through equitable access to AI technologies, education, and services.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Enhance South Africa’s global competitiveness and partnerships in emerging technologies.</a:t>
            </a:r>
          </a:p>
          <a:p>
            <a:pPr>
              <a:spcAft>
                <a:spcPts val="900"/>
              </a:spcAft>
            </a:pPr>
            <a:r>
              <a:rPr lang="en-Z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en-Z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en-ZA" sz="2000" dirty="0">
                <a:solidFill>
                  <a:schemeClr val="dk1"/>
                </a:solidFill>
              </a:rPr>
              <a:t>Development Outcomes Sought by the Policy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Improved public service delivery.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Expanded digital economy participation.</a:t>
            </a:r>
          </a:p>
          <a:p>
            <a:pPr marL="342900" indent="-342900">
              <a:spcAft>
                <a:spcPts val="900"/>
              </a:spcAft>
              <a:buFont typeface="Wingdings" pitchFamily="2" charset="2"/>
              <a:buChar char="v"/>
            </a:pPr>
            <a:r>
              <a:rPr lang="en-ZA" sz="2000" dirty="0">
                <a:solidFill>
                  <a:schemeClr val="dk1"/>
                </a:solidFill>
              </a:rPr>
              <a:t>Enhanced quality of life for citizens.</a:t>
            </a:r>
          </a:p>
          <a:p>
            <a:pPr>
              <a:buNone/>
            </a:pPr>
            <a:r>
              <a:rPr lang="en-ZA" dirty="0"/>
              <a:t/>
            </a:r>
            <a:br>
              <a:rPr lang="en-Z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406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F9593D2-5E73-5E43-FC6C-36498416C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618E4C-0976-B042-D118-AAFDD56CF2B4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NATIONAL AI POLICY PROPOSALS</a:t>
            </a:r>
            <a:endParaRPr lang="en-ZA" sz="24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8CAC7A-6DE7-0312-15F4-432F5A3F4D0E}"/>
              </a:ext>
            </a:extLst>
          </p:cNvPr>
          <p:cNvSpPr txBox="1"/>
          <p:nvPr/>
        </p:nvSpPr>
        <p:spPr>
          <a:xfrm>
            <a:off x="111303" y="1027416"/>
            <a:ext cx="1196939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dirty="0"/>
              <a:t>The Policy advocates for the following critical areas: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Capacity and Talent Development by building national AI skills through education, training, and industry collaboration, enabled by robust digital infrastructure (compute and connectivity).</a:t>
            </a:r>
          </a:p>
          <a:p>
            <a:endParaRPr lang="en-ZA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Artificial Intelligence for Inclusive Growth and Job Creation by advancing innovation, supporting startups and MSMEs, and unlocking new economic opportunities.</a:t>
            </a:r>
          </a:p>
          <a:p>
            <a:endParaRPr lang="en-ZA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Responsible AI governance by establishing safeguards on safety, security, privacy, and professional accountability on areas of mis (dis) information and deepfakes.</a:t>
            </a:r>
          </a:p>
          <a:p>
            <a:endParaRPr lang="en-ZA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Ethical and inclusive AI by promoting fairness, mitigating bias, and developing national ethical AI guidelines in the development and deployment of AI systems.</a:t>
            </a:r>
          </a:p>
          <a:p>
            <a:endParaRPr lang="en-ZA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Cultural preservation and global integration ensuring the protection of cultural values while strengthening international collaboration and competitiveness.</a:t>
            </a:r>
          </a:p>
          <a:p>
            <a:endParaRPr lang="en-ZA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dirty="0"/>
              <a:t>Human-centred deployment of AI to ensure human oversight, transparency, and explainability in AI systems.</a:t>
            </a:r>
          </a:p>
          <a:p>
            <a:pPr>
              <a:buNone/>
            </a:pPr>
            <a:r>
              <a:rPr lang="en-ZA" dirty="0"/>
              <a:t/>
            </a:r>
            <a:br>
              <a:rPr lang="en-Z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801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A4F2EA5-ADC7-7800-21BA-CCCF1A2CE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CAFF2F-3FB3-48CF-2253-B8DD315BA701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AI ETHICAL GUIDELINES</a:t>
            </a:r>
            <a:endParaRPr lang="en-ZA" sz="24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2A3B90A-7C35-F32F-5B50-E1C65D5BA53D}"/>
              </a:ext>
            </a:extLst>
          </p:cNvPr>
          <p:cNvSpPr txBox="1"/>
          <p:nvPr/>
        </p:nvSpPr>
        <p:spPr>
          <a:xfrm>
            <a:off x="111303" y="945222"/>
            <a:ext cx="11969393" cy="595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sz="1500" dirty="0"/>
              <a:t>Guiding Policy Intent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Promote trustworthy, transparent, and accountable AI.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Safeguard human rights, privacy, and data protection.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Embed fairness and bias mitigation in AI design and deployment.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Ensure human oversight in high-impact AI systems.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Advance inclusive participation in AI development and datasets for training AI systems should include all demographics in the country to eliminate bias.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Support responsible innovation through risk-proportionate governance.</a:t>
            </a:r>
          </a:p>
          <a:p>
            <a:r>
              <a:rPr lang="en-ZA" sz="1500" dirty="0"/>
              <a:t/>
            </a:r>
            <a:br>
              <a:rPr lang="en-ZA" sz="1500" dirty="0"/>
            </a:br>
            <a:endParaRPr lang="en-ZA" sz="1500" dirty="0"/>
          </a:p>
          <a:p>
            <a:r>
              <a:rPr lang="en-ZA" sz="1500" dirty="0"/>
              <a:t>Proposed Implementation Approach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Development of national ethical guidelines and standards.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Alignment with existing data protection and cybersecurity frameworks.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Collaboration with industry, academia, and civil society.</a:t>
            </a:r>
          </a:p>
          <a:p>
            <a:endParaRPr lang="en-ZA" sz="1500" dirty="0"/>
          </a:p>
          <a:p>
            <a:pPr marL="285750" indent="-285750">
              <a:buFont typeface="Wingdings" pitchFamily="2" charset="2"/>
              <a:buChar char="v"/>
            </a:pPr>
            <a:r>
              <a:rPr lang="en-ZA" sz="1500" dirty="0"/>
              <a:t>Phased adoption across priority sectors.</a:t>
            </a:r>
          </a:p>
          <a:p>
            <a:r>
              <a:rPr lang="en-ZA" dirty="0"/>
              <a:t/>
            </a:r>
            <a:br>
              <a:rPr lang="en-Z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684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D3E682F-42A3-C3E1-FECF-37F34DBD9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CD2EC41-F899-89FF-2EF0-7E3509942B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6657375"/>
              </p:ext>
            </p:extLst>
          </p:nvPr>
        </p:nvGraphicFramePr>
        <p:xfrm>
          <a:off x="101600" y="987425"/>
          <a:ext cx="11846560" cy="48547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06720">
                  <a:extLst>
                    <a:ext uri="{9D8B030D-6E8A-4147-A177-3AD203B41FA5}">
                      <a16:colId xmlns:a16="http://schemas.microsoft.com/office/drawing/2014/main" xmlns="" val="3862524964"/>
                    </a:ext>
                  </a:extLst>
                </a:gridCol>
                <a:gridCol w="6339840">
                  <a:extLst>
                    <a:ext uri="{9D8B030D-6E8A-4147-A177-3AD203B41FA5}">
                      <a16:colId xmlns:a16="http://schemas.microsoft.com/office/drawing/2014/main" xmlns="" val="573094677"/>
                    </a:ext>
                  </a:extLst>
                </a:gridCol>
              </a:tblGrid>
              <a:tr h="74799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Undertakings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Implications / 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6644753"/>
                  </a:ext>
                </a:extLst>
              </a:tr>
              <a:tr h="672499">
                <a:tc>
                  <a:txBody>
                    <a:bodyPr/>
                    <a:lstStyle/>
                    <a:p>
                      <a:pPr algn="just"/>
                      <a:r>
                        <a:rPr lang="en-US" sz="2000" b="1" dirty="0"/>
                        <a:t>Draft National AI Policy: </a:t>
                      </a:r>
                      <a:r>
                        <a:rPr lang="en-US" sz="2000" b="0" dirty="0"/>
                        <a:t>Socio-Economic  Impact Assessment System (SEIAS) certification granted (</a:t>
                      </a:r>
                      <a:r>
                        <a:rPr lang="en-US" sz="2000" b="1" dirty="0"/>
                        <a:t>July 2025</a:t>
                      </a:r>
                      <a:r>
                        <a:rPr lang="en-US" sz="20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Demonstrating a well-thought out plan of deliberate impact towards economic growth, social well-being, and innovations leadership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5239849"/>
                  </a:ext>
                </a:extLst>
              </a:tr>
              <a:tr h="78892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August - September 2025: </a:t>
                      </a:r>
                      <a:r>
                        <a:rPr lang="en-US" sz="2000" b="0" dirty="0"/>
                        <a:t>All 5 Government DG Clusters Consulted.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All 5 Clusters agreed to transmit the Policy to Cabinet for publication for 60 days.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5292440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March 2026: </a:t>
                      </a:r>
                      <a:r>
                        <a:rPr lang="en-US" sz="2000" b="0" dirty="0"/>
                        <a:t>Draft National AI Policy to be </a:t>
                      </a:r>
                      <a:r>
                        <a:rPr lang="en-US" sz="2000" b="0" dirty="0" err="1"/>
                        <a:t>gazetted</a:t>
                      </a:r>
                      <a:r>
                        <a:rPr lang="en-US" sz="2000" b="0" dirty="0"/>
                        <a:t> for public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Structures to be consulted for </a:t>
                      </a:r>
                      <a:r>
                        <a:rPr lang="en-US" sz="2000" dirty="0" err="1"/>
                        <a:t>gazetting</a:t>
                      </a:r>
                      <a:r>
                        <a:rPr lang="en-US" sz="2000" dirty="0"/>
                        <a:t> (March 2026):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n-US" sz="2000" dirty="0"/>
                        <a:t>Economic Cluster Ministerial Committee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n-US" sz="2000" dirty="0"/>
                        <a:t>Economic Cluster Cabinet Committee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n-US" sz="2000" dirty="0"/>
                        <a:t>Cabinet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716212"/>
                  </a:ext>
                </a:extLst>
              </a:tr>
              <a:tr h="10013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426426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669FB9-84DE-070A-E7EF-9B08D1302B07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NATIONAL AI POLICY PROGRESS SO FAR</a:t>
            </a:r>
            <a:endParaRPr lang="en-ZA" sz="24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640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CC6754E3-E200-A1B2-80C0-DCDA94536577}"/>
              </a:ext>
            </a:extLst>
          </p:cNvPr>
          <p:cNvSpPr/>
          <p:nvPr/>
        </p:nvSpPr>
        <p:spPr>
          <a:xfrm>
            <a:off x="160756" y="1345141"/>
            <a:ext cx="3449102" cy="143042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ZA" sz="2399" b="1" dirty="0">
                <a:solidFill>
                  <a:schemeClr val="tx1"/>
                </a:solidFill>
              </a:rPr>
              <a:t>FROM FRAMEWORK - TO DRAFT NATIONAL AI POLICY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89CFBB5F-5A68-C6F1-4076-DB8CC5035BCA}"/>
              </a:ext>
            </a:extLst>
          </p:cNvPr>
          <p:cNvSpPr/>
          <p:nvPr/>
        </p:nvSpPr>
        <p:spPr>
          <a:xfrm>
            <a:off x="4372506" y="1345141"/>
            <a:ext cx="3446987" cy="14304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ZA" sz="2399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AI POLICY SUBMITTED TO CABINET FOR APPROVAL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18A56C2D-EB71-433B-114E-1F9C7945C2DA}"/>
              </a:ext>
            </a:extLst>
          </p:cNvPr>
          <p:cNvSpPr/>
          <p:nvPr/>
        </p:nvSpPr>
        <p:spPr>
          <a:xfrm>
            <a:off x="4749421" y="4058682"/>
            <a:ext cx="3446985" cy="14325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ZA" sz="2200" b="1" dirty="0">
                <a:solidFill>
                  <a:schemeClr val="tx1"/>
                </a:solidFill>
              </a:rPr>
              <a:t>VARIOUS SECTORAL AI STRATEGIES DEVELOPED</a:t>
            </a:r>
          </a:p>
          <a:p>
            <a:pPr algn="ctr">
              <a:defRPr/>
            </a:pPr>
            <a:r>
              <a:rPr lang="en-ZA" sz="1600" b="1" dirty="0">
                <a:solidFill>
                  <a:schemeClr val="tx1"/>
                </a:solidFill>
              </a:rPr>
              <a:t>(incl. </a:t>
            </a:r>
            <a:r>
              <a:rPr lang="en-US" sz="1600" b="1" dirty="0">
                <a:solidFill>
                  <a:schemeClr val="tx1"/>
                </a:solidFill>
              </a:rPr>
              <a:t>Ethical AI Guidelines for National Adoption)</a:t>
            </a:r>
            <a:endParaRPr lang="en-ZA" sz="1600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D5C4D0B4-9D46-1CF9-A184-B9FACF3128B4}"/>
              </a:ext>
            </a:extLst>
          </p:cNvPr>
          <p:cNvCxnSpPr>
            <a:cxnSpLocks/>
          </p:cNvCxnSpPr>
          <p:nvPr/>
        </p:nvCxnSpPr>
        <p:spPr>
          <a:xfrm>
            <a:off x="3609858" y="2072656"/>
            <a:ext cx="817042" cy="0"/>
          </a:xfrm>
          <a:prstGeom prst="straightConnector1">
            <a:avLst/>
          </a:prstGeom>
          <a:ln w="1047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FD794608-E4D2-4089-830C-17D95DA3074B}"/>
              </a:ext>
            </a:extLst>
          </p:cNvPr>
          <p:cNvSpPr/>
          <p:nvPr/>
        </p:nvSpPr>
        <p:spPr>
          <a:xfrm>
            <a:off x="8745013" y="2641758"/>
            <a:ext cx="3446987" cy="14304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ZA" sz="2399" b="1" dirty="0">
                <a:solidFill>
                  <a:schemeClr val="bg1"/>
                </a:solidFill>
              </a:rPr>
              <a:t>NATIONAL AI POLICY-BASED REGULATIONS &amp; GUIDELINES DEVELOPED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5FD6AF53-C7A1-4003-9D49-B346805C9D42}"/>
              </a:ext>
            </a:extLst>
          </p:cNvPr>
          <p:cNvCxnSpPr>
            <a:cxnSpLocks/>
          </p:cNvCxnSpPr>
          <p:nvPr/>
        </p:nvCxnSpPr>
        <p:spPr>
          <a:xfrm flipV="1">
            <a:off x="8222258" y="3965510"/>
            <a:ext cx="604501" cy="671142"/>
          </a:xfrm>
          <a:prstGeom prst="straightConnector1">
            <a:avLst/>
          </a:prstGeom>
          <a:ln w="1047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A75DBB01-4880-40D4-A7DF-48DA468CB609}"/>
              </a:ext>
            </a:extLst>
          </p:cNvPr>
          <p:cNvCxnSpPr>
            <a:cxnSpLocks/>
          </p:cNvCxnSpPr>
          <p:nvPr/>
        </p:nvCxnSpPr>
        <p:spPr>
          <a:xfrm>
            <a:off x="7599282" y="2755504"/>
            <a:ext cx="12543" cy="1323592"/>
          </a:xfrm>
          <a:prstGeom prst="straightConnector1">
            <a:avLst/>
          </a:prstGeom>
          <a:ln w="1047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8B191BC-D4D0-4599-BCB1-34B5AA3DC52F}"/>
              </a:ext>
            </a:extLst>
          </p:cNvPr>
          <p:cNvSpPr txBox="1"/>
          <p:nvPr/>
        </p:nvSpPr>
        <p:spPr>
          <a:xfrm>
            <a:off x="597288" y="2857161"/>
            <a:ext cx="251790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2024/2025</a:t>
            </a:r>
            <a:endParaRPr lang="en-ZA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2D0B78F-039A-4FDE-84CC-4CC49A719A31}"/>
              </a:ext>
            </a:extLst>
          </p:cNvPr>
          <p:cNvSpPr txBox="1"/>
          <p:nvPr/>
        </p:nvSpPr>
        <p:spPr>
          <a:xfrm>
            <a:off x="4837044" y="2857161"/>
            <a:ext cx="251790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2026/2027</a:t>
            </a:r>
            <a:endParaRPr lang="en-ZA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56F68FB-EAC3-4B2F-A859-E1C71E918E94}"/>
              </a:ext>
            </a:extLst>
          </p:cNvPr>
          <p:cNvSpPr txBox="1"/>
          <p:nvPr/>
        </p:nvSpPr>
        <p:spPr>
          <a:xfrm>
            <a:off x="5081373" y="5694107"/>
            <a:ext cx="251790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2027/2028</a:t>
            </a:r>
            <a:endParaRPr lang="en-ZA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E3B0E5D-AD64-4133-9FF4-8957B0E432B9}"/>
              </a:ext>
            </a:extLst>
          </p:cNvPr>
          <p:cNvSpPr txBox="1"/>
          <p:nvPr/>
        </p:nvSpPr>
        <p:spPr>
          <a:xfrm>
            <a:off x="9005664" y="4131153"/>
            <a:ext cx="251790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2027/2028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6CB5EFD2-E6AA-AC86-639B-2639491B5DF7}"/>
              </a:ext>
            </a:extLst>
          </p:cNvPr>
          <p:cNvSpPr/>
          <p:nvPr/>
        </p:nvSpPr>
        <p:spPr>
          <a:xfrm>
            <a:off x="8745012" y="4618353"/>
            <a:ext cx="3446987" cy="14304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ZA" sz="2399" b="1" dirty="0">
                <a:solidFill>
                  <a:schemeClr val="bg1"/>
                </a:solidFill>
              </a:rPr>
              <a:t>NATIONAL AI POLICY IMPLEMENTED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D25E108-5976-A8F0-07CF-F368B0361541}"/>
              </a:ext>
            </a:extLst>
          </p:cNvPr>
          <p:cNvSpPr txBox="1"/>
          <p:nvPr/>
        </p:nvSpPr>
        <p:spPr>
          <a:xfrm>
            <a:off x="9088694" y="6131045"/>
            <a:ext cx="251790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2027/2028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D92338AD-DBED-4A50-14BC-45B50E840E68}"/>
              </a:ext>
            </a:extLst>
          </p:cNvPr>
          <p:cNvCxnSpPr>
            <a:cxnSpLocks/>
          </p:cNvCxnSpPr>
          <p:nvPr/>
        </p:nvCxnSpPr>
        <p:spPr>
          <a:xfrm>
            <a:off x="8248659" y="4688654"/>
            <a:ext cx="485934" cy="704440"/>
          </a:xfrm>
          <a:prstGeom prst="straightConnector1">
            <a:avLst/>
          </a:prstGeom>
          <a:ln w="1047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>
            <a:extLst>
              <a:ext uri="{FF2B5EF4-FFF2-40B4-BE49-F238E27FC236}">
                <a16:creationId xmlns:a16="http://schemas.microsoft.com/office/drawing/2014/main" xmlns="" id="{FAE53D13-D939-928B-715E-89528E86274C}"/>
              </a:ext>
            </a:extLst>
          </p:cNvPr>
          <p:cNvSpPr txBox="1">
            <a:spLocks/>
          </p:cNvSpPr>
          <p:nvPr/>
        </p:nvSpPr>
        <p:spPr>
          <a:xfrm>
            <a:off x="2440215" y="264886"/>
            <a:ext cx="7907434" cy="56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NATIONAL AI POLICY PROCESS</a:t>
            </a:r>
            <a:endParaRPr lang="en-ZA" sz="2400" dirty="0">
              <a:solidFill>
                <a:srgbClr val="FF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104E071-7B0F-A15F-FED4-711A57487D15}"/>
              </a:ext>
            </a:extLst>
          </p:cNvPr>
          <p:cNvSpPr/>
          <p:nvPr/>
        </p:nvSpPr>
        <p:spPr>
          <a:xfrm>
            <a:off x="-50884" y="3411112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1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6B0D56AD-B0E0-3D65-8750-C8B111396D65}"/>
              </a:ext>
            </a:extLst>
          </p:cNvPr>
          <p:cNvSpPr/>
          <p:nvPr/>
        </p:nvSpPr>
        <p:spPr>
          <a:xfrm>
            <a:off x="-50884" y="3919655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2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0A5ED98F-782F-FD14-BC0A-7FAC5125D9FD}"/>
              </a:ext>
            </a:extLst>
          </p:cNvPr>
          <p:cNvSpPr/>
          <p:nvPr/>
        </p:nvSpPr>
        <p:spPr>
          <a:xfrm>
            <a:off x="-46124" y="4425154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3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398888C1-32E4-7D6E-9C68-B334AA467CC6}"/>
              </a:ext>
            </a:extLst>
          </p:cNvPr>
          <p:cNvSpPr/>
          <p:nvPr/>
        </p:nvSpPr>
        <p:spPr>
          <a:xfrm>
            <a:off x="-40464" y="5298295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5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93C53F75-0BCB-0817-A3F3-7290CE1C58ED}"/>
              </a:ext>
            </a:extLst>
          </p:cNvPr>
          <p:cNvSpPr/>
          <p:nvPr/>
        </p:nvSpPr>
        <p:spPr>
          <a:xfrm>
            <a:off x="-50884" y="5797101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6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5A396A3-7F0A-0CF2-C9D5-5CD790EBF39B}"/>
              </a:ext>
            </a:extLst>
          </p:cNvPr>
          <p:cNvSpPr txBox="1"/>
          <p:nvPr/>
        </p:nvSpPr>
        <p:spPr>
          <a:xfrm>
            <a:off x="597288" y="4443042"/>
            <a:ext cx="396859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Cluster Approval Process</a:t>
            </a:r>
            <a:endParaRPr lang="en-ZA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E65793C-D355-5073-84C9-CCFD37144408}"/>
              </a:ext>
            </a:extLst>
          </p:cNvPr>
          <p:cNvSpPr txBox="1"/>
          <p:nvPr/>
        </p:nvSpPr>
        <p:spPr>
          <a:xfrm>
            <a:off x="597288" y="3919655"/>
            <a:ext cx="3968598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Social Economic Impact Assessment System</a:t>
            </a:r>
            <a:endParaRPr lang="en-ZA" sz="14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511AF70-9CE6-0C5D-EF5E-7F2817FEB29E}"/>
              </a:ext>
            </a:extLst>
          </p:cNvPr>
          <p:cNvSpPr txBox="1"/>
          <p:nvPr/>
        </p:nvSpPr>
        <p:spPr>
          <a:xfrm>
            <a:off x="597288" y="3429000"/>
            <a:ext cx="396859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Stakeholder Engagement</a:t>
            </a:r>
            <a:endParaRPr lang="en-ZA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1620915-B0D7-0C04-7E7C-79DD2D6A4E4D}"/>
              </a:ext>
            </a:extLst>
          </p:cNvPr>
          <p:cNvSpPr txBox="1"/>
          <p:nvPr/>
        </p:nvSpPr>
        <p:spPr>
          <a:xfrm>
            <a:off x="597288" y="5851580"/>
            <a:ext cx="396859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Cabinet Approval (Final Policy)</a:t>
            </a:r>
            <a:endParaRPr lang="en-ZA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F6F970A-B8E4-92F0-3FED-6D327DD0182C}"/>
              </a:ext>
            </a:extLst>
          </p:cNvPr>
          <p:cNvSpPr txBox="1"/>
          <p:nvPr/>
        </p:nvSpPr>
        <p:spPr>
          <a:xfrm>
            <a:off x="597288" y="5328193"/>
            <a:ext cx="396859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Public Consultation</a:t>
            </a:r>
            <a:endParaRPr lang="en-ZA" b="1" dirty="0"/>
          </a:p>
        </p:txBody>
      </p:sp>
      <p:pic>
        <p:nvPicPr>
          <p:cNvPr id="27" name="Picture 2" descr="4,100+ Completion Stamp Stock Photos, Pictures &amp; Royalty-Free Images -  iStock">
            <a:extLst>
              <a:ext uri="{FF2B5EF4-FFF2-40B4-BE49-F238E27FC236}">
                <a16:creationId xmlns:a16="http://schemas.microsoft.com/office/drawing/2014/main" xmlns="" id="{38E43346-F9AB-A8A4-0797-5F586A948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897" y="3385292"/>
            <a:ext cx="438860" cy="43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4,100+ Completion Stamp Stock Photos, Pictures &amp; Royalty-Free Images -  iStock">
            <a:extLst>
              <a:ext uri="{FF2B5EF4-FFF2-40B4-BE49-F238E27FC236}">
                <a16:creationId xmlns:a16="http://schemas.microsoft.com/office/drawing/2014/main" xmlns="" id="{6DE7DAE5-57A0-F1E5-5782-1B882CBDF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7639" y="3905747"/>
            <a:ext cx="438860" cy="43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3+ Thousand Coming Up Next Royalty-Free Images, Stock Photos &amp; Pictures |  Shutterstock">
            <a:extLst>
              <a:ext uri="{FF2B5EF4-FFF2-40B4-BE49-F238E27FC236}">
                <a16:creationId xmlns:a16="http://schemas.microsoft.com/office/drawing/2014/main" xmlns="" id="{C0846963-B936-0DEA-32DD-4E6A7B877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017" y="5246598"/>
            <a:ext cx="567614" cy="56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4,100+ Completion Stamp Stock Photos, Pictures &amp; Royalty-Free Images -  iStock">
            <a:extLst>
              <a:ext uri="{FF2B5EF4-FFF2-40B4-BE49-F238E27FC236}">
                <a16:creationId xmlns:a16="http://schemas.microsoft.com/office/drawing/2014/main" xmlns="" id="{9D718562-1FD8-5137-6597-42492BBD5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391" y="4383626"/>
            <a:ext cx="438860" cy="43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: Rounded Corners 7">
            <a:extLst>
              <a:ext uri="{FF2B5EF4-FFF2-40B4-BE49-F238E27FC236}">
                <a16:creationId xmlns:a16="http://schemas.microsoft.com/office/drawing/2014/main" xmlns="" id="{CF4D180A-956F-A9A9-6864-C38ED0661078}"/>
              </a:ext>
            </a:extLst>
          </p:cNvPr>
          <p:cNvSpPr/>
          <p:nvPr/>
        </p:nvSpPr>
        <p:spPr>
          <a:xfrm>
            <a:off x="-40464" y="4855243"/>
            <a:ext cx="438860" cy="3872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4</a:t>
            </a:r>
            <a:endParaRPr lang="en-ZA" sz="4400" b="1" dirty="0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DA86FE0-F7C4-1155-5907-AB8BF27310F1}"/>
              </a:ext>
            </a:extLst>
          </p:cNvPr>
          <p:cNvSpPr txBox="1"/>
          <p:nvPr/>
        </p:nvSpPr>
        <p:spPr>
          <a:xfrm>
            <a:off x="597288" y="4885141"/>
            <a:ext cx="3968598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Cabinet Approval to Gazette Draft Policy</a:t>
            </a:r>
            <a:endParaRPr lang="en-ZA" sz="1600" b="1" dirty="0"/>
          </a:p>
        </p:txBody>
      </p:sp>
      <p:pic>
        <p:nvPicPr>
          <p:cNvPr id="33" name="Picture 6" descr="3+ Thousand Coming Up Next Royalty-Free Images, Stock Photos &amp; Pictures |  Shutterstock">
            <a:extLst>
              <a:ext uri="{FF2B5EF4-FFF2-40B4-BE49-F238E27FC236}">
                <a16:creationId xmlns:a16="http://schemas.microsoft.com/office/drawing/2014/main" xmlns="" id="{0D6D3946-9334-78FA-7A03-4C7CA449B0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417" y="5398998"/>
            <a:ext cx="567614" cy="56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3+ Thousand Coming Up Next Royalty-Free Images, Stock Photos &amp; Pictures |  Shutterstock">
            <a:extLst>
              <a:ext uri="{FF2B5EF4-FFF2-40B4-BE49-F238E27FC236}">
                <a16:creationId xmlns:a16="http://schemas.microsoft.com/office/drawing/2014/main" xmlns="" id="{547EBF9B-27B8-DC61-3B28-8036D34CB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976" y="4861505"/>
            <a:ext cx="567614" cy="53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95D3DBC9-6D3D-5A69-5DFB-34A3A1D10F58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797958" y="2650204"/>
            <a:ext cx="947055" cy="706767"/>
          </a:xfrm>
          <a:prstGeom prst="straightConnector1">
            <a:avLst/>
          </a:prstGeom>
          <a:ln w="1047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14093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6200AC2805E34AAD46B0FAA86562FA" ma:contentTypeVersion="15" ma:contentTypeDescription="Create a new document." ma:contentTypeScope="" ma:versionID="350ab68f8c86e4ab0967cf2ae2b049a7">
  <xsd:schema xmlns:xsd="http://www.w3.org/2001/XMLSchema" xmlns:xs="http://www.w3.org/2001/XMLSchema" xmlns:p="http://schemas.microsoft.com/office/2006/metadata/properties" xmlns:ns3="f1674ae8-236b-4ce1-8fa2-8ce7ea5442d2" xmlns:ns4="1eb1ea67-0c67-4122-80ec-8b9231f84e50" targetNamespace="http://schemas.microsoft.com/office/2006/metadata/properties" ma:root="true" ma:fieldsID="09eb4918d2bc95a6b3801bea04850f5b" ns3:_="" ns4:_="">
    <xsd:import namespace="f1674ae8-236b-4ce1-8fa2-8ce7ea5442d2"/>
    <xsd:import namespace="1eb1ea67-0c67-4122-80ec-8b9231f84e5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BillingMetadata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674ae8-236b-4ce1-8fa2-8ce7ea5442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b1ea67-0c67-4122-80ec-8b9231f84e5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1674ae8-236b-4ce1-8fa2-8ce7ea5442d2" xsi:nil="true"/>
  </documentManagement>
</p:properties>
</file>

<file path=customXml/itemProps1.xml><?xml version="1.0" encoding="utf-8"?>
<ds:datastoreItem xmlns:ds="http://schemas.openxmlformats.org/officeDocument/2006/customXml" ds:itemID="{1EDBAAA3-661D-44EA-ADE7-AA6BD05DB1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731E1F-E9C3-461E-9304-2CC24AB921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674ae8-236b-4ce1-8fa2-8ce7ea5442d2"/>
    <ds:schemaRef ds:uri="1eb1ea67-0c67-4122-80ec-8b9231f84e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AC9E2B-9E87-4144-BF29-34E963E537B8}">
  <ds:schemaRefs>
    <ds:schemaRef ds:uri="f1674ae8-236b-4ce1-8fa2-8ce7ea5442d2"/>
    <ds:schemaRef ds:uri="http://purl.org/dc/elements/1.1/"/>
    <ds:schemaRef ds:uri="http://purl.org/dc/dcmitype/"/>
    <ds:schemaRef ds:uri="1eb1ea67-0c67-4122-80ec-8b9231f84e50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839</Words>
  <Application>Microsoft Office PowerPoint</Application>
  <PresentationFormat>Custom</PresentationFormat>
  <Paragraphs>128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1 Script 11 October – 31 October 2021</dc:title>
  <dc:creator>Lynda Oberholzer</dc:creator>
  <cp:lastModifiedBy>Pumza</cp:lastModifiedBy>
  <cp:revision>100</cp:revision>
  <dcterms:created xsi:type="dcterms:W3CDTF">2023-12-11T10:08:38Z</dcterms:created>
  <dcterms:modified xsi:type="dcterms:W3CDTF">2026-02-24T11:05:50Z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0x010100636200AC2805E34AAD46B0FAA86562FA</vt:lpwstr>
  </property>
</Properties>
</file>