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323" r:id="rId2"/>
    <p:sldId id="329" r:id="rId3"/>
    <p:sldId id="330" r:id="rId4"/>
    <p:sldId id="328" r:id="rId5"/>
    <p:sldId id="327" r:id="rId6"/>
    <p:sldId id="331" r:id="rId7"/>
    <p:sldId id="325" r:id="rId8"/>
    <p:sldId id="332" r:id="rId9"/>
    <p:sldId id="333" r:id="rId10"/>
    <p:sldId id="334" r:id="rId11"/>
    <p:sldId id="335" r:id="rId12"/>
    <p:sldId id="336" r:id="rId13"/>
    <p:sldId id="337" r:id="rId14"/>
    <p:sldId id="338" r:id="rId15"/>
    <p:sldId id="339" r:id="rId16"/>
    <p:sldId id="340" r:id="rId17"/>
    <p:sldId id="341" r:id="rId18"/>
    <p:sldId id="342" r:id="rId19"/>
    <p:sldId id="34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BEB"/>
    <a:srgbClr val="FAFCEA"/>
    <a:srgbClr val="948BC1"/>
    <a:srgbClr val="FFCCCC"/>
    <a:srgbClr val="FFCC00"/>
    <a:srgbClr val="CCECFF"/>
    <a:srgbClr val="FF999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94" autoAdjust="0"/>
    <p:restoredTop sz="93969" autoAdjust="0"/>
  </p:normalViewPr>
  <p:slideViewPr>
    <p:cSldViewPr snapToGrid="0">
      <p:cViewPr varScale="1">
        <p:scale>
          <a:sx n="62" d="100"/>
          <a:sy n="62" d="100"/>
        </p:scale>
        <p:origin x="912" y="56"/>
      </p:cViewPr>
      <p:guideLst/>
    </p:cSldViewPr>
  </p:slideViewPr>
  <p:outlineViewPr>
    <p:cViewPr>
      <p:scale>
        <a:sx n="33" d="100"/>
        <a:sy n="33" d="100"/>
      </p:scale>
      <p:origin x="0" y="-294"/>
    </p:cViewPr>
  </p:outlineViewPr>
  <p:notesTextViewPr>
    <p:cViewPr>
      <p:scale>
        <a:sx n="1" d="1"/>
        <a:sy n="1" d="1"/>
      </p:scale>
      <p:origin x="0" y="0"/>
    </p:cViewPr>
  </p:notesTextViewPr>
  <p:notesViewPr>
    <p:cSldViewPr snapToGrid="0">
      <p:cViewPr varScale="1">
        <p:scale>
          <a:sx n="52" d="100"/>
          <a:sy n="52" d="100"/>
        </p:scale>
        <p:origin x="2946"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71D345-1465-410B-8B06-0C8D858B5F21}" type="datetimeFigureOut">
              <a:rPr lang="en-ZA" smtClean="0"/>
              <a:t>2022/12/06</a:t>
            </a:fld>
            <a:endParaRPr lang="en-ZA"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5CA942-9C95-409E-8A6F-3E269B4DA0BC}" type="slidenum">
              <a:rPr lang="en-ZA" smtClean="0"/>
              <a:t>‹#›</a:t>
            </a:fld>
            <a:endParaRPr lang="en-ZA" dirty="0"/>
          </a:p>
        </p:txBody>
      </p:sp>
    </p:spTree>
    <p:extLst>
      <p:ext uri="{BB962C8B-B14F-4D97-AF65-F5344CB8AC3E}">
        <p14:creationId xmlns:p14="http://schemas.microsoft.com/office/powerpoint/2010/main" val="1058640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E25CA942-9C95-409E-8A6F-3E269B4DA0BC}" type="slidenum">
              <a:rPr lang="en-ZA" smtClean="0"/>
              <a:t>3</a:t>
            </a:fld>
            <a:endParaRPr lang="en-ZA" dirty="0"/>
          </a:p>
        </p:txBody>
      </p:sp>
    </p:spTree>
    <p:extLst>
      <p:ext uri="{BB962C8B-B14F-4D97-AF65-F5344CB8AC3E}">
        <p14:creationId xmlns:p14="http://schemas.microsoft.com/office/powerpoint/2010/main" val="2609831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E25CA942-9C95-409E-8A6F-3E269B4DA0BC}" type="slidenum">
              <a:rPr lang="en-ZA" smtClean="0"/>
              <a:t>18</a:t>
            </a:fld>
            <a:endParaRPr lang="en-ZA" dirty="0"/>
          </a:p>
        </p:txBody>
      </p:sp>
    </p:spTree>
    <p:extLst>
      <p:ext uri="{BB962C8B-B14F-4D97-AF65-F5344CB8AC3E}">
        <p14:creationId xmlns:p14="http://schemas.microsoft.com/office/powerpoint/2010/main" val="1792151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E25CA942-9C95-409E-8A6F-3E269B4DA0BC}" type="slidenum">
              <a:rPr lang="en-ZA" smtClean="0"/>
              <a:t>19</a:t>
            </a:fld>
            <a:endParaRPr lang="en-ZA" dirty="0"/>
          </a:p>
        </p:txBody>
      </p:sp>
    </p:spTree>
    <p:extLst>
      <p:ext uri="{BB962C8B-B14F-4D97-AF65-F5344CB8AC3E}">
        <p14:creationId xmlns:p14="http://schemas.microsoft.com/office/powerpoint/2010/main" val="73826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DB765-CA47-4510-8DAF-D1D3D1C4EB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5B5AD808-4F78-4D9F-86CC-B508D24C98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16554D44-1C51-4C5F-A558-A68D14CF3600}"/>
              </a:ext>
            </a:extLst>
          </p:cNvPr>
          <p:cNvSpPr>
            <a:spLocks noGrp="1"/>
          </p:cNvSpPr>
          <p:nvPr>
            <p:ph type="dt" sz="half" idx="10"/>
          </p:nvPr>
        </p:nvSpPr>
        <p:spPr/>
        <p:txBody>
          <a:bodyPr/>
          <a:lstStyle/>
          <a:p>
            <a:endParaRPr lang="en-ZA" dirty="0"/>
          </a:p>
        </p:txBody>
      </p:sp>
      <p:sp>
        <p:nvSpPr>
          <p:cNvPr id="5" name="Footer Placeholder 4">
            <a:extLst>
              <a:ext uri="{FF2B5EF4-FFF2-40B4-BE49-F238E27FC236}">
                <a16:creationId xmlns:a16="http://schemas.microsoft.com/office/drawing/2014/main" id="{240618AF-A1C1-4D8D-BE24-ED737CD76B64}"/>
              </a:ext>
            </a:extLst>
          </p:cNvPr>
          <p:cNvSpPr>
            <a:spLocks noGrp="1"/>
          </p:cNvSpPr>
          <p:nvPr>
            <p:ph type="ftr" sz="quarter" idx="11"/>
          </p:nvPr>
        </p:nvSpPr>
        <p:spPr/>
        <p:txBody>
          <a:bodyPr/>
          <a:lstStyle/>
          <a:p>
            <a:endParaRPr lang="en-ZA" dirty="0"/>
          </a:p>
        </p:txBody>
      </p:sp>
      <p:sp>
        <p:nvSpPr>
          <p:cNvPr id="6" name="Slide Number Placeholder 5">
            <a:extLst>
              <a:ext uri="{FF2B5EF4-FFF2-40B4-BE49-F238E27FC236}">
                <a16:creationId xmlns:a16="http://schemas.microsoft.com/office/drawing/2014/main" id="{D87B2DB2-4808-4AEC-8630-76F5A01890F1}"/>
              </a:ext>
            </a:extLst>
          </p:cNvPr>
          <p:cNvSpPr>
            <a:spLocks noGrp="1"/>
          </p:cNvSpPr>
          <p:nvPr>
            <p:ph type="sldNum" sz="quarter" idx="12"/>
          </p:nvPr>
        </p:nvSpPr>
        <p:spPr/>
        <p:txBody>
          <a:bodyPr/>
          <a:lstStyle/>
          <a:p>
            <a:fld id="{5B5C96CF-024F-40F1-A296-7AECDAA970F5}" type="slidenum">
              <a:rPr lang="en-ZA" smtClean="0"/>
              <a:t>‹#›</a:t>
            </a:fld>
            <a:endParaRPr lang="en-ZA" dirty="0"/>
          </a:p>
        </p:txBody>
      </p:sp>
    </p:spTree>
    <p:extLst>
      <p:ext uri="{BB962C8B-B14F-4D97-AF65-F5344CB8AC3E}">
        <p14:creationId xmlns:p14="http://schemas.microsoft.com/office/powerpoint/2010/main" val="2744257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AFE7B-31A2-4CBC-8B09-9B4F145D9742}"/>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53E2D448-1A46-420D-99E3-ED311CD0BD9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2FBD2E93-2824-47D2-A6E7-2582B7235342}"/>
              </a:ext>
            </a:extLst>
          </p:cNvPr>
          <p:cNvSpPr>
            <a:spLocks noGrp="1"/>
          </p:cNvSpPr>
          <p:nvPr>
            <p:ph type="dt" sz="half" idx="10"/>
          </p:nvPr>
        </p:nvSpPr>
        <p:spPr/>
        <p:txBody>
          <a:bodyPr/>
          <a:lstStyle/>
          <a:p>
            <a:endParaRPr lang="en-ZA" dirty="0"/>
          </a:p>
        </p:txBody>
      </p:sp>
      <p:sp>
        <p:nvSpPr>
          <p:cNvPr id="5" name="Footer Placeholder 4">
            <a:extLst>
              <a:ext uri="{FF2B5EF4-FFF2-40B4-BE49-F238E27FC236}">
                <a16:creationId xmlns:a16="http://schemas.microsoft.com/office/drawing/2014/main" id="{3AF07E6A-685A-4DE2-B3C7-6259F7AA8127}"/>
              </a:ext>
            </a:extLst>
          </p:cNvPr>
          <p:cNvSpPr>
            <a:spLocks noGrp="1"/>
          </p:cNvSpPr>
          <p:nvPr>
            <p:ph type="ftr" sz="quarter" idx="11"/>
          </p:nvPr>
        </p:nvSpPr>
        <p:spPr/>
        <p:txBody>
          <a:bodyPr/>
          <a:lstStyle/>
          <a:p>
            <a:endParaRPr lang="en-ZA" dirty="0"/>
          </a:p>
        </p:txBody>
      </p:sp>
      <p:sp>
        <p:nvSpPr>
          <p:cNvPr id="6" name="Slide Number Placeholder 5">
            <a:extLst>
              <a:ext uri="{FF2B5EF4-FFF2-40B4-BE49-F238E27FC236}">
                <a16:creationId xmlns:a16="http://schemas.microsoft.com/office/drawing/2014/main" id="{A625B124-E5E3-41A9-B3AF-E11DE13C69A4}"/>
              </a:ext>
            </a:extLst>
          </p:cNvPr>
          <p:cNvSpPr>
            <a:spLocks noGrp="1"/>
          </p:cNvSpPr>
          <p:nvPr>
            <p:ph type="sldNum" sz="quarter" idx="12"/>
          </p:nvPr>
        </p:nvSpPr>
        <p:spPr/>
        <p:txBody>
          <a:bodyPr/>
          <a:lstStyle/>
          <a:p>
            <a:fld id="{5B5C96CF-024F-40F1-A296-7AECDAA970F5}" type="slidenum">
              <a:rPr lang="en-ZA" smtClean="0"/>
              <a:t>‹#›</a:t>
            </a:fld>
            <a:endParaRPr lang="en-ZA" dirty="0"/>
          </a:p>
        </p:txBody>
      </p:sp>
    </p:spTree>
    <p:extLst>
      <p:ext uri="{BB962C8B-B14F-4D97-AF65-F5344CB8AC3E}">
        <p14:creationId xmlns:p14="http://schemas.microsoft.com/office/powerpoint/2010/main" val="2899545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080776-8751-4D09-827C-3A47D21F0F4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15414F2D-5ACC-447B-88AE-3EA44A0976C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59312085-731F-4F7B-A587-44A2AFCA1F8D}"/>
              </a:ext>
            </a:extLst>
          </p:cNvPr>
          <p:cNvSpPr>
            <a:spLocks noGrp="1"/>
          </p:cNvSpPr>
          <p:nvPr>
            <p:ph type="dt" sz="half" idx="10"/>
          </p:nvPr>
        </p:nvSpPr>
        <p:spPr/>
        <p:txBody>
          <a:bodyPr/>
          <a:lstStyle/>
          <a:p>
            <a:endParaRPr lang="en-ZA" dirty="0"/>
          </a:p>
        </p:txBody>
      </p:sp>
      <p:sp>
        <p:nvSpPr>
          <p:cNvPr id="5" name="Footer Placeholder 4">
            <a:extLst>
              <a:ext uri="{FF2B5EF4-FFF2-40B4-BE49-F238E27FC236}">
                <a16:creationId xmlns:a16="http://schemas.microsoft.com/office/drawing/2014/main" id="{5451EABF-8978-4401-8C64-ED30EABF4EA5}"/>
              </a:ext>
            </a:extLst>
          </p:cNvPr>
          <p:cNvSpPr>
            <a:spLocks noGrp="1"/>
          </p:cNvSpPr>
          <p:nvPr>
            <p:ph type="ftr" sz="quarter" idx="11"/>
          </p:nvPr>
        </p:nvSpPr>
        <p:spPr/>
        <p:txBody>
          <a:bodyPr/>
          <a:lstStyle/>
          <a:p>
            <a:endParaRPr lang="en-ZA" dirty="0"/>
          </a:p>
        </p:txBody>
      </p:sp>
      <p:sp>
        <p:nvSpPr>
          <p:cNvPr id="6" name="Slide Number Placeholder 5">
            <a:extLst>
              <a:ext uri="{FF2B5EF4-FFF2-40B4-BE49-F238E27FC236}">
                <a16:creationId xmlns:a16="http://schemas.microsoft.com/office/drawing/2014/main" id="{0100734E-719A-40F7-AEF5-55F5CC790C94}"/>
              </a:ext>
            </a:extLst>
          </p:cNvPr>
          <p:cNvSpPr>
            <a:spLocks noGrp="1"/>
          </p:cNvSpPr>
          <p:nvPr>
            <p:ph type="sldNum" sz="quarter" idx="12"/>
          </p:nvPr>
        </p:nvSpPr>
        <p:spPr/>
        <p:txBody>
          <a:bodyPr/>
          <a:lstStyle/>
          <a:p>
            <a:fld id="{5B5C96CF-024F-40F1-A296-7AECDAA970F5}" type="slidenum">
              <a:rPr lang="en-ZA" smtClean="0"/>
              <a:t>‹#›</a:t>
            </a:fld>
            <a:endParaRPr lang="en-ZA" dirty="0"/>
          </a:p>
        </p:txBody>
      </p:sp>
    </p:spTree>
    <p:extLst>
      <p:ext uri="{BB962C8B-B14F-4D97-AF65-F5344CB8AC3E}">
        <p14:creationId xmlns:p14="http://schemas.microsoft.com/office/powerpoint/2010/main" val="306181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32E7B-814E-414D-82A9-153377F8CE89}"/>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6839FD60-0E74-4767-8642-FE7D28FF15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0FABD658-69A7-41D9-947A-C7B9421A3397}"/>
              </a:ext>
            </a:extLst>
          </p:cNvPr>
          <p:cNvSpPr>
            <a:spLocks noGrp="1"/>
          </p:cNvSpPr>
          <p:nvPr>
            <p:ph type="dt" sz="half" idx="10"/>
          </p:nvPr>
        </p:nvSpPr>
        <p:spPr/>
        <p:txBody>
          <a:bodyPr/>
          <a:lstStyle/>
          <a:p>
            <a:endParaRPr lang="en-ZA" dirty="0"/>
          </a:p>
        </p:txBody>
      </p:sp>
      <p:sp>
        <p:nvSpPr>
          <p:cNvPr id="5" name="Footer Placeholder 4">
            <a:extLst>
              <a:ext uri="{FF2B5EF4-FFF2-40B4-BE49-F238E27FC236}">
                <a16:creationId xmlns:a16="http://schemas.microsoft.com/office/drawing/2014/main" id="{0BE85970-F294-428F-9EA1-BBA2FF01DE74}"/>
              </a:ext>
            </a:extLst>
          </p:cNvPr>
          <p:cNvSpPr>
            <a:spLocks noGrp="1"/>
          </p:cNvSpPr>
          <p:nvPr>
            <p:ph type="ftr" sz="quarter" idx="11"/>
          </p:nvPr>
        </p:nvSpPr>
        <p:spPr/>
        <p:txBody>
          <a:bodyPr/>
          <a:lstStyle/>
          <a:p>
            <a:endParaRPr lang="en-ZA" dirty="0"/>
          </a:p>
        </p:txBody>
      </p:sp>
      <p:sp>
        <p:nvSpPr>
          <p:cNvPr id="6" name="Slide Number Placeholder 5">
            <a:extLst>
              <a:ext uri="{FF2B5EF4-FFF2-40B4-BE49-F238E27FC236}">
                <a16:creationId xmlns:a16="http://schemas.microsoft.com/office/drawing/2014/main" id="{EF7A324F-4DD1-41AD-BB8E-A874DE4B4E4A}"/>
              </a:ext>
            </a:extLst>
          </p:cNvPr>
          <p:cNvSpPr>
            <a:spLocks noGrp="1"/>
          </p:cNvSpPr>
          <p:nvPr>
            <p:ph type="sldNum" sz="quarter" idx="12"/>
          </p:nvPr>
        </p:nvSpPr>
        <p:spPr/>
        <p:txBody>
          <a:bodyPr/>
          <a:lstStyle/>
          <a:p>
            <a:fld id="{5B5C96CF-024F-40F1-A296-7AECDAA970F5}" type="slidenum">
              <a:rPr lang="en-ZA" smtClean="0"/>
              <a:t>‹#›</a:t>
            </a:fld>
            <a:endParaRPr lang="en-ZA" dirty="0"/>
          </a:p>
        </p:txBody>
      </p:sp>
    </p:spTree>
    <p:extLst>
      <p:ext uri="{BB962C8B-B14F-4D97-AF65-F5344CB8AC3E}">
        <p14:creationId xmlns:p14="http://schemas.microsoft.com/office/powerpoint/2010/main" val="3359715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811B8-A03E-4424-AF04-961107FBF4A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81B3BF01-E408-43DA-A0CD-C8D8344D89B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C32745-3A82-47AA-8DC6-F6F64C0ADB1E}"/>
              </a:ext>
            </a:extLst>
          </p:cNvPr>
          <p:cNvSpPr>
            <a:spLocks noGrp="1"/>
          </p:cNvSpPr>
          <p:nvPr>
            <p:ph type="dt" sz="half" idx="10"/>
          </p:nvPr>
        </p:nvSpPr>
        <p:spPr/>
        <p:txBody>
          <a:bodyPr/>
          <a:lstStyle/>
          <a:p>
            <a:endParaRPr lang="en-ZA" dirty="0"/>
          </a:p>
        </p:txBody>
      </p:sp>
      <p:sp>
        <p:nvSpPr>
          <p:cNvPr id="5" name="Footer Placeholder 4">
            <a:extLst>
              <a:ext uri="{FF2B5EF4-FFF2-40B4-BE49-F238E27FC236}">
                <a16:creationId xmlns:a16="http://schemas.microsoft.com/office/drawing/2014/main" id="{4A716885-4B1F-49AB-92A6-7D0FE4D56DF3}"/>
              </a:ext>
            </a:extLst>
          </p:cNvPr>
          <p:cNvSpPr>
            <a:spLocks noGrp="1"/>
          </p:cNvSpPr>
          <p:nvPr>
            <p:ph type="ftr" sz="quarter" idx="11"/>
          </p:nvPr>
        </p:nvSpPr>
        <p:spPr/>
        <p:txBody>
          <a:bodyPr/>
          <a:lstStyle/>
          <a:p>
            <a:endParaRPr lang="en-ZA" dirty="0"/>
          </a:p>
        </p:txBody>
      </p:sp>
      <p:sp>
        <p:nvSpPr>
          <p:cNvPr id="6" name="Slide Number Placeholder 5">
            <a:extLst>
              <a:ext uri="{FF2B5EF4-FFF2-40B4-BE49-F238E27FC236}">
                <a16:creationId xmlns:a16="http://schemas.microsoft.com/office/drawing/2014/main" id="{D42E5634-0D2B-4883-A8EF-0C572BD63E91}"/>
              </a:ext>
            </a:extLst>
          </p:cNvPr>
          <p:cNvSpPr>
            <a:spLocks noGrp="1"/>
          </p:cNvSpPr>
          <p:nvPr>
            <p:ph type="sldNum" sz="quarter" idx="12"/>
          </p:nvPr>
        </p:nvSpPr>
        <p:spPr/>
        <p:txBody>
          <a:bodyPr/>
          <a:lstStyle/>
          <a:p>
            <a:fld id="{5B5C96CF-024F-40F1-A296-7AECDAA970F5}" type="slidenum">
              <a:rPr lang="en-ZA" smtClean="0"/>
              <a:t>‹#›</a:t>
            </a:fld>
            <a:endParaRPr lang="en-ZA" dirty="0"/>
          </a:p>
        </p:txBody>
      </p:sp>
    </p:spTree>
    <p:extLst>
      <p:ext uri="{BB962C8B-B14F-4D97-AF65-F5344CB8AC3E}">
        <p14:creationId xmlns:p14="http://schemas.microsoft.com/office/powerpoint/2010/main" val="2601544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7ED57-D131-4471-B2D2-645692E24A60}"/>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164E8A4C-A133-4336-A888-650F15745C8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1A0BE687-6D8F-4C6E-B004-5590D3E864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9A3E61C7-D5BD-4279-B518-E5494D346891}"/>
              </a:ext>
            </a:extLst>
          </p:cNvPr>
          <p:cNvSpPr>
            <a:spLocks noGrp="1"/>
          </p:cNvSpPr>
          <p:nvPr>
            <p:ph type="dt" sz="half" idx="10"/>
          </p:nvPr>
        </p:nvSpPr>
        <p:spPr/>
        <p:txBody>
          <a:bodyPr/>
          <a:lstStyle/>
          <a:p>
            <a:endParaRPr lang="en-ZA" dirty="0"/>
          </a:p>
        </p:txBody>
      </p:sp>
      <p:sp>
        <p:nvSpPr>
          <p:cNvPr id="6" name="Footer Placeholder 5">
            <a:extLst>
              <a:ext uri="{FF2B5EF4-FFF2-40B4-BE49-F238E27FC236}">
                <a16:creationId xmlns:a16="http://schemas.microsoft.com/office/drawing/2014/main" id="{BB7ACF38-D467-4201-8B64-FCE290FDF268}"/>
              </a:ext>
            </a:extLst>
          </p:cNvPr>
          <p:cNvSpPr>
            <a:spLocks noGrp="1"/>
          </p:cNvSpPr>
          <p:nvPr>
            <p:ph type="ftr" sz="quarter" idx="11"/>
          </p:nvPr>
        </p:nvSpPr>
        <p:spPr/>
        <p:txBody>
          <a:bodyPr/>
          <a:lstStyle/>
          <a:p>
            <a:endParaRPr lang="en-ZA" dirty="0"/>
          </a:p>
        </p:txBody>
      </p:sp>
      <p:sp>
        <p:nvSpPr>
          <p:cNvPr id="7" name="Slide Number Placeholder 6">
            <a:extLst>
              <a:ext uri="{FF2B5EF4-FFF2-40B4-BE49-F238E27FC236}">
                <a16:creationId xmlns:a16="http://schemas.microsoft.com/office/drawing/2014/main" id="{9F9DC256-8EB2-40EF-9961-A5F9245C9D54}"/>
              </a:ext>
            </a:extLst>
          </p:cNvPr>
          <p:cNvSpPr>
            <a:spLocks noGrp="1"/>
          </p:cNvSpPr>
          <p:nvPr>
            <p:ph type="sldNum" sz="quarter" idx="12"/>
          </p:nvPr>
        </p:nvSpPr>
        <p:spPr/>
        <p:txBody>
          <a:bodyPr/>
          <a:lstStyle/>
          <a:p>
            <a:fld id="{5B5C96CF-024F-40F1-A296-7AECDAA970F5}" type="slidenum">
              <a:rPr lang="en-ZA" smtClean="0"/>
              <a:t>‹#›</a:t>
            </a:fld>
            <a:endParaRPr lang="en-ZA" dirty="0"/>
          </a:p>
        </p:txBody>
      </p:sp>
    </p:spTree>
    <p:extLst>
      <p:ext uri="{BB962C8B-B14F-4D97-AF65-F5344CB8AC3E}">
        <p14:creationId xmlns:p14="http://schemas.microsoft.com/office/powerpoint/2010/main" val="1217990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652CE-1C0E-4168-8DAB-6A1BBA73CCF0}"/>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53997CE0-81F8-4A93-838E-210C2BC4C2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1A4A76-A34A-47F7-BD19-9EB8FD5338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0DF49D21-40FA-4134-8CC3-AFCE19EF75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9828BE-0B1F-426E-B7F3-B2F6935E94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C4B6230C-E3CA-496F-B66E-49D958A18246}"/>
              </a:ext>
            </a:extLst>
          </p:cNvPr>
          <p:cNvSpPr>
            <a:spLocks noGrp="1"/>
          </p:cNvSpPr>
          <p:nvPr>
            <p:ph type="dt" sz="half" idx="10"/>
          </p:nvPr>
        </p:nvSpPr>
        <p:spPr/>
        <p:txBody>
          <a:bodyPr/>
          <a:lstStyle/>
          <a:p>
            <a:endParaRPr lang="en-ZA" dirty="0"/>
          </a:p>
        </p:txBody>
      </p:sp>
      <p:sp>
        <p:nvSpPr>
          <p:cNvPr id="8" name="Footer Placeholder 7">
            <a:extLst>
              <a:ext uri="{FF2B5EF4-FFF2-40B4-BE49-F238E27FC236}">
                <a16:creationId xmlns:a16="http://schemas.microsoft.com/office/drawing/2014/main" id="{B9AEC9F8-B697-405C-924F-19743CE0DDC3}"/>
              </a:ext>
            </a:extLst>
          </p:cNvPr>
          <p:cNvSpPr>
            <a:spLocks noGrp="1"/>
          </p:cNvSpPr>
          <p:nvPr>
            <p:ph type="ftr" sz="quarter" idx="11"/>
          </p:nvPr>
        </p:nvSpPr>
        <p:spPr/>
        <p:txBody>
          <a:bodyPr/>
          <a:lstStyle/>
          <a:p>
            <a:endParaRPr lang="en-ZA" dirty="0"/>
          </a:p>
        </p:txBody>
      </p:sp>
      <p:sp>
        <p:nvSpPr>
          <p:cNvPr id="9" name="Slide Number Placeholder 8">
            <a:extLst>
              <a:ext uri="{FF2B5EF4-FFF2-40B4-BE49-F238E27FC236}">
                <a16:creationId xmlns:a16="http://schemas.microsoft.com/office/drawing/2014/main" id="{B4A7888B-9B97-4B87-9BBE-1D75B288333A}"/>
              </a:ext>
            </a:extLst>
          </p:cNvPr>
          <p:cNvSpPr>
            <a:spLocks noGrp="1"/>
          </p:cNvSpPr>
          <p:nvPr>
            <p:ph type="sldNum" sz="quarter" idx="12"/>
          </p:nvPr>
        </p:nvSpPr>
        <p:spPr/>
        <p:txBody>
          <a:bodyPr/>
          <a:lstStyle/>
          <a:p>
            <a:fld id="{5B5C96CF-024F-40F1-A296-7AECDAA970F5}" type="slidenum">
              <a:rPr lang="en-ZA" smtClean="0"/>
              <a:t>‹#›</a:t>
            </a:fld>
            <a:endParaRPr lang="en-ZA" dirty="0"/>
          </a:p>
        </p:txBody>
      </p:sp>
    </p:spTree>
    <p:extLst>
      <p:ext uri="{BB962C8B-B14F-4D97-AF65-F5344CB8AC3E}">
        <p14:creationId xmlns:p14="http://schemas.microsoft.com/office/powerpoint/2010/main" val="3564535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19A4C-C6D7-42C7-AB1B-8F41B00E94B8}"/>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A25C52C3-71E7-46C9-9BEE-2950ED2A6F0B}"/>
              </a:ext>
            </a:extLst>
          </p:cNvPr>
          <p:cNvSpPr>
            <a:spLocks noGrp="1"/>
          </p:cNvSpPr>
          <p:nvPr>
            <p:ph type="dt" sz="half" idx="10"/>
          </p:nvPr>
        </p:nvSpPr>
        <p:spPr/>
        <p:txBody>
          <a:bodyPr/>
          <a:lstStyle/>
          <a:p>
            <a:endParaRPr lang="en-ZA" dirty="0"/>
          </a:p>
        </p:txBody>
      </p:sp>
      <p:sp>
        <p:nvSpPr>
          <p:cNvPr id="4" name="Footer Placeholder 3">
            <a:extLst>
              <a:ext uri="{FF2B5EF4-FFF2-40B4-BE49-F238E27FC236}">
                <a16:creationId xmlns:a16="http://schemas.microsoft.com/office/drawing/2014/main" id="{E3861B03-D5E7-4B62-B2BE-A2D69C5D2760}"/>
              </a:ext>
            </a:extLst>
          </p:cNvPr>
          <p:cNvSpPr>
            <a:spLocks noGrp="1"/>
          </p:cNvSpPr>
          <p:nvPr>
            <p:ph type="ftr" sz="quarter" idx="11"/>
          </p:nvPr>
        </p:nvSpPr>
        <p:spPr/>
        <p:txBody>
          <a:bodyPr/>
          <a:lstStyle/>
          <a:p>
            <a:endParaRPr lang="en-ZA" dirty="0"/>
          </a:p>
        </p:txBody>
      </p:sp>
      <p:sp>
        <p:nvSpPr>
          <p:cNvPr id="5" name="Slide Number Placeholder 4">
            <a:extLst>
              <a:ext uri="{FF2B5EF4-FFF2-40B4-BE49-F238E27FC236}">
                <a16:creationId xmlns:a16="http://schemas.microsoft.com/office/drawing/2014/main" id="{253984EC-2517-491D-9275-EF52696A10C4}"/>
              </a:ext>
            </a:extLst>
          </p:cNvPr>
          <p:cNvSpPr>
            <a:spLocks noGrp="1"/>
          </p:cNvSpPr>
          <p:nvPr>
            <p:ph type="sldNum" sz="quarter" idx="12"/>
          </p:nvPr>
        </p:nvSpPr>
        <p:spPr/>
        <p:txBody>
          <a:bodyPr/>
          <a:lstStyle/>
          <a:p>
            <a:fld id="{5B5C96CF-024F-40F1-A296-7AECDAA970F5}" type="slidenum">
              <a:rPr lang="en-ZA" smtClean="0"/>
              <a:t>‹#›</a:t>
            </a:fld>
            <a:endParaRPr lang="en-ZA" dirty="0"/>
          </a:p>
        </p:txBody>
      </p:sp>
    </p:spTree>
    <p:extLst>
      <p:ext uri="{BB962C8B-B14F-4D97-AF65-F5344CB8AC3E}">
        <p14:creationId xmlns:p14="http://schemas.microsoft.com/office/powerpoint/2010/main" val="449975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A3396E-DBCC-4D8A-8D86-799252DEFD82}"/>
              </a:ext>
            </a:extLst>
          </p:cNvPr>
          <p:cNvSpPr>
            <a:spLocks noGrp="1"/>
          </p:cNvSpPr>
          <p:nvPr>
            <p:ph type="dt" sz="half" idx="10"/>
          </p:nvPr>
        </p:nvSpPr>
        <p:spPr/>
        <p:txBody>
          <a:bodyPr/>
          <a:lstStyle/>
          <a:p>
            <a:endParaRPr lang="en-ZA" dirty="0"/>
          </a:p>
        </p:txBody>
      </p:sp>
      <p:sp>
        <p:nvSpPr>
          <p:cNvPr id="3" name="Footer Placeholder 2">
            <a:extLst>
              <a:ext uri="{FF2B5EF4-FFF2-40B4-BE49-F238E27FC236}">
                <a16:creationId xmlns:a16="http://schemas.microsoft.com/office/drawing/2014/main" id="{F1896BD7-C971-4BB1-8233-47008B665063}"/>
              </a:ext>
            </a:extLst>
          </p:cNvPr>
          <p:cNvSpPr>
            <a:spLocks noGrp="1"/>
          </p:cNvSpPr>
          <p:nvPr>
            <p:ph type="ftr" sz="quarter" idx="11"/>
          </p:nvPr>
        </p:nvSpPr>
        <p:spPr/>
        <p:txBody>
          <a:bodyPr/>
          <a:lstStyle/>
          <a:p>
            <a:endParaRPr lang="en-ZA" dirty="0"/>
          </a:p>
        </p:txBody>
      </p:sp>
      <p:sp>
        <p:nvSpPr>
          <p:cNvPr id="4" name="Slide Number Placeholder 3">
            <a:extLst>
              <a:ext uri="{FF2B5EF4-FFF2-40B4-BE49-F238E27FC236}">
                <a16:creationId xmlns:a16="http://schemas.microsoft.com/office/drawing/2014/main" id="{B90FD139-CC1B-4BF6-AEBF-A56EF2B1092C}"/>
              </a:ext>
            </a:extLst>
          </p:cNvPr>
          <p:cNvSpPr>
            <a:spLocks noGrp="1"/>
          </p:cNvSpPr>
          <p:nvPr>
            <p:ph type="sldNum" sz="quarter" idx="12"/>
          </p:nvPr>
        </p:nvSpPr>
        <p:spPr/>
        <p:txBody>
          <a:bodyPr/>
          <a:lstStyle/>
          <a:p>
            <a:fld id="{5B5C96CF-024F-40F1-A296-7AECDAA970F5}" type="slidenum">
              <a:rPr lang="en-ZA" smtClean="0"/>
              <a:t>‹#›</a:t>
            </a:fld>
            <a:endParaRPr lang="en-ZA" dirty="0"/>
          </a:p>
        </p:txBody>
      </p:sp>
    </p:spTree>
    <p:extLst>
      <p:ext uri="{BB962C8B-B14F-4D97-AF65-F5344CB8AC3E}">
        <p14:creationId xmlns:p14="http://schemas.microsoft.com/office/powerpoint/2010/main" val="1588228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FADB3-661F-4AE9-9879-AE98A2AC75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1FD67494-E5C7-4FA1-A9E2-5C1138A976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1FDFA650-36B5-416B-A718-C1ACB0A905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CB7E62-D061-4650-B406-78A12BC48299}"/>
              </a:ext>
            </a:extLst>
          </p:cNvPr>
          <p:cNvSpPr>
            <a:spLocks noGrp="1"/>
          </p:cNvSpPr>
          <p:nvPr>
            <p:ph type="dt" sz="half" idx="10"/>
          </p:nvPr>
        </p:nvSpPr>
        <p:spPr/>
        <p:txBody>
          <a:bodyPr/>
          <a:lstStyle/>
          <a:p>
            <a:endParaRPr lang="en-ZA" dirty="0"/>
          </a:p>
        </p:txBody>
      </p:sp>
      <p:sp>
        <p:nvSpPr>
          <p:cNvPr id="6" name="Footer Placeholder 5">
            <a:extLst>
              <a:ext uri="{FF2B5EF4-FFF2-40B4-BE49-F238E27FC236}">
                <a16:creationId xmlns:a16="http://schemas.microsoft.com/office/drawing/2014/main" id="{21D15AB7-6CC3-48F7-975F-6BB570CF778D}"/>
              </a:ext>
            </a:extLst>
          </p:cNvPr>
          <p:cNvSpPr>
            <a:spLocks noGrp="1"/>
          </p:cNvSpPr>
          <p:nvPr>
            <p:ph type="ftr" sz="quarter" idx="11"/>
          </p:nvPr>
        </p:nvSpPr>
        <p:spPr/>
        <p:txBody>
          <a:bodyPr/>
          <a:lstStyle/>
          <a:p>
            <a:endParaRPr lang="en-ZA" dirty="0"/>
          </a:p>
        </p:txBody>
      </p:sp>
      <p:sp>
        <p:nvSpPr>
          <p:cNvPr id="7" name="Slide Number Placeholder 6">
            <a:extLst>
              <a:ext uri="{FF2B5EF4-FFF2-40B4-BE49-F238E27FC236}">
                <a16:creationId xmlns:a16="http://schemas.microsoft.com/office/drawing/2014/main" id="{ED932CEB-2253-4282-938F-B36A50A501FA}"/>
              </a:ext>
            </a:extLst>
          </p:cNvPr>
          <p:cNvSpPr>
            <a:spLocks noGrp="1"/>
          </p:cNvSpPr>
          <p:nvPr>
            <p:ph type="sldNum" sz="quarter" idx="12"/>
          </p:nvPr>
        </p:nvSpPr>
        <p:spPr/>
        <p:txBody>
          <a:bodyPr/>
          <a:lstStyle/>
          <a:p>
            <a:fld id="{5B5C96CF-024F-40F1-A296-7AECDAA970F5}" type="slidenum">
              <a:rPr lang="en-ZA" smtClean="0"/>
              <a:t>‹#›</a:t>
            </a:fld>
            <a:endParaRPr lang="en-ZA" dirty="0"/>
          </a:p>
        </p:txBody>
      </p:sp>
    </p:spTree>
    <p:extLst>
      <p:ext uri="{BB962C8B-B14F-4D97-AF65-F5344CB8AC3E}">
        <p14:creationId xmlns:p14="http://schemas.microsoft.com/office/powerpoint/2010/main" val="2821764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47A51-72F9-41CE-AFC3-4F4563DFBC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B30F4D38-2F9B-4120-B1CE-204BE54E93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dirty="0"/>
          </a:p>
        </p:txBody>
      </p:sp>
      <p:sp>
        <p:nvSpPr>
          <p:cNvPr id="4" name="Text Placeholder 3">
            <a:extLst>
              <a:ext uri="{FF2B5EF4-FFF2-40B4-BE49-F238E27FC236}">
                <a16:creationId xmlns:a16="http://schemas.microsoft.com/office/drawing/2014/main" id="{D2514C49-0301-4176-A220-6B347720CE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299548-E868-4F64-924B-F5038E3D029C}"/>
              </a:ext>
            </a:extLst>
          </p:cNvPr>
          <p:cNvSpPr>
            <a:spLocks noGrp="1"/>
          </p:cNvSpPr>
          <p:nvPr>
            <p:ph type="dt" sz="half" idx="10"/>
          </p:nvPr>
        </p:nvSpPr>
        <p:spPr/>
        <p:txBody>
          <a:bodyPr/>
          <a:lstStyle/>
          <a:p>
            <a:endParaRPr lang="en-ZA" dirty="0"/>
          </a:p>
        </p:txBody>
      </p:sp>
      <p:sp>
        <p:nvSpPr>
          <p:cNvPr id="6" name="Footer Placeholder 5">
            <a:extLst>
              <a:ext uri="{FF2B5EF4-FFF2-40B4-BE49-F238E27FC236}">
                <a16:creationId xmlns:a16="http://schemas.microsoft.com/office/drawing/2014/main" id="{D0DB75AD-1E5A-4E97-8A39-024389713274}"/>
              </a:ext>
            </a:extLst>
          </p:cNvPr>
          <p:cNvSpPr>
            <a:spLocks noGrp="1"/>
          </p:cNvSpPr>
          <p:nvPr>
            <p:ph type="ftr" sz="quarter" idx="11"/>
          </p:nvPr>
        </p:nvSpPr>
        <p:spPr/>
        <p:txBody>
          <a:bodyPr/>
          <a:lstStyle/>
          <a:p>
            <a:endParaRPr lang="en-ZA" dirty="0"/>
          </a:p>
        </p:txBody>
      </p:sp>
      <p:sp>
        <p:nvSpPr>
          <p:cNvPr id="7" name="Slide Number Placeholder 6">
            <a:extLst>
              <a:ext uri="{FF2B5EF4-FFF2-40B4-BE49-F238E27FC236}">
                <a16:creationId xmlns:a16="http://schemas.microsoft.com/office/drawing/2014/main" id="{56D18C5F-43E7-476D-A795-1879A4E7D13B}"/>
              </a:ext>
            </a:extLst>
          </p:cNvPr>
          <p:cNvSpPr>
            <a:spLocks noGrp="1"/>
          </p:cNvSpPr>
          <p:nvPr>
            <p:ph type="sldNum" sz="quarter" idx="12"/>
          </p:nvPr>
        </p:nvSpPr>
        <p:spPr/>
        <p:txBody>
          <a:bodyPr/>
          <a:lstStyle/>
          <a:p>
            <a:fld id="{5B5C96CF-024F-40F1-A296-7AECDAA970F5}" type="slidenum">
              <a:rPr lang="en-ZA" smtClean="0"/>
              <a:t>‹#›</a:t>
            </a:fld>
            <a:endParaRPr lang="en-ZA" dirty="0"/>
          </a:p>
        </p:txBody>
      </p:sp>
    </p:spTree>
    <p:extLst>
      <p:ext uri="{BB962C8B-B14F-4D97-AF65-F5344CB8AC3E}">
        <p14:creationId xmlns:p14="http://schemas.microsoft.com/office/powerpoint/2010/main" val="2932310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CCC"/>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7EE37C-EFB7-4B37-9190-C4CF7BF9D0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7F7543A1-0E33-4093-AFEC-2F959AD770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05F43F1D-49E1-4FF2-8916-6ACCC56B3E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ZA" dirty="0"/>
          </a:p>
        </p:txBody>
      </p:sp>
      <p:sp>
        <p:nvSpPr>
          <p:cNvPr id="5" name="Footer Placeholder 4">
            <a:extLst>
              <a:ext uri="{FF2B5EF4-FFF2-40B4-BE49-F238E27FC236}">
                <a16:creationId xmlns:a16="http://schemas.microsoft.com/office/drawing/2014/main" id="{892763BF-D904-4B1B-B8BB-B2F6ECCDFD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dirty="0"/>
          </a:p>
        </p:txBody>
      </p:sp>
      <p:sp>
        <p:nvSpPr>
          <p:cNvPr id="6" name="Slide Number Placeholder 5">
            <a:extLst>
              <a:ext uri="{FF2B5EF4-FFF2-40B4-BE49-F238E27FC236}">
                <a16:creationId xmlns:a16="http://schemas.microsoft.com/office/drawing/2014/main" id="{8125AEFF-0F3B-48F5-9E3B-CCFE8378FD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5C96CF-024F-40F1-A296-7AECDAA970F5}" type="slidenum">
              <a:rPr lang="en-ZA" smtClean="0"/>
              <a:t>‹#›</a:t>
            </a:fld>
            <a:endParaRPr lang="en-ZA" dirty="0"/>
          </a:p>
        </p:txBody>
      </p:sp>
    </p:spTree>
    <p:extLst>
      <p:ext uri="{BB962C8B-B14F-4D97-AF65-F5344CB8AC3E}">
        <p14:creationId xmlns:p14="http://schemas.microsoft.com/office/powerpoint/2010/main" val="709894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7.sv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9.svg"/><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15.sv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jfif"/><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fif"/><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Picture 5" descr="Colourful strings being woven togehter">
            <a:extLst>
              <a:ext uri="{FF2B5EF4-FFF2-40B4-BE49-F238E27FC236}">
                <a16:creationId xmlns:a16="http://schemas.microsoft.com/office/drawing/2014/main" id="{E600265B-DEC2-42BD-88FF-44C332C4CD73}"/>
              </a:ext>
            </a:extLst>
          </p:cNvPr>
          <p:cNvPicPr>
            <a:picLocks noChangeAspect="1"/>
          </p:cNvPicPr>
          <p:nvPr/>
        </p:nvPicPr>
        <p:blipFill rotWithShape="1">
          <a:blip r:embed="rId2"/>
          <a:srcRect t="13487" r="9091" b="9904"/>
          <a:stretch/>
        </p:blipFill>
        <p:spPr>
          <a:xfrm>
            <a:off x="20" y="10"/>
            <a:ext cx="12191980" cy="6857990"/>
          </a:xfrm>
          <a:prstGeom prst="rect">
            <a:avLst/>
          </a:prstGeom>
          <a:solidFill>
            <a:srgbClr val="FFCCCC"/>
          </a:solidFill>
          <a:ln>
            <a:noFill/>
          </a:ln>
        </p:spPr>
      </p:pic>
      <p:sp>
        <p:nvSpPr>
          <p:cNvPr id="23" name="Rectangle 22">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C1F371-BCDC-C408-D5E2-65019FF7D264}"/>
              </a:ext>
            </a:extLst>
          </p:cNvPr>
          <p:cNvSpPr>
            <a:spLocks noGrp="1"/>
          </p:cNvSpPr>
          <p:nvPr>
            <p:ph type="title"/>
          </p:nvPr>
        </p:nvSpPr>
        <p:spPr>
          <a:xfrm>
            <a:off x="594804" y="640263"/>
            <a:ext cx="6939852" cy="6217737"/>
          </a:xfrm>
        </p:spPr>
        <p:txBody>
          <a:bodyPr vert="horz" lIns="91440" tIns="45720" rIns="91440" bIns="45720" rtlCol="0" anchor="ctr">
            <a:noAutofit/>
          </a:bodyPr>
          <a:lstStyle/>
          <a:p>
            <a:pPr>
              <a:spcAft>
                <a:spcPts val="600"/>
              </a:spcAft>
            </a:pPr>
            <a:r>
              <a:rPr lang="en-ZA" sz="6000" dirty="0">
                <a:solidFill>
                  <a:srgbClr val="7030A0"/>
                </a:solidFill>
                <a:effectLst/>
                <a:latin typeface="+mn-lt"/>
                <a:ea typeface="Calibri" panose="020F0502020204030204" pitchFamily="34" charset="0"/>
                <a:cs typeface="Times New Roman" panose="02020603050405020304" pitchFamily="18" charset="0"/>
              </a:rPr>
              <a:t>South Africa’s</a:t>
            </a:r>
            <a:br>
              <a:rPr lang="en-ZA" sz="6000" dirty="0">
                <a:solidFill>
                  <a:srgbClr val="7030A0"/>
                </a:solidFill>
                <a:effectLst/>
                <a:latin typeface="+mn-lt"/>
                <a:ea typeface="Calibri" panose="020F0502020204030204" pitchFamily="34" charset="0"/>
                <a:cs typeface="Times New Roman" panose="02020603050405020304" pitchFamily="18" charset="0"/>
              </a:rPr>
            </a:br>
            <a:r>
              <a:rPr lang="en-US" sz="6000" b="1" dirty="0">
                <a:solidFill>
                  <a:srgbClr val="7030A0"/>
                </a:solidFill>
              </a:rPr>
              <a:t>Performers Protection Amendment Bill </a:t>
            </a:r>
            <a:r>
              <a:rPr lang="en-US" sz="6000" dirty="0">
                <a:solidFill>
                  <a:srgbClr val="7030A0"/>
                </a:solidFill>
              </a:rPr>
              <a:t>(PPAB) &amp;</a:t>
            </a:r>
            <a:br>
              <a:rPr lang="en-US" sz="6000" dirty="0">
                <a:solidFill>
                  <a:srgbClr val="7030A0"/>
                </a:solidFill>
              </a:rPr>
            </a:br>
            <a:r>
              <a:rPr lang="en-US" sz="6000" b="1" dirty="0">
                <a:solidFill>
                  <a:srgbClr val="7030A0"/>
                </a:solidFill>
              </a:rPr>
              <a:t>Copyright Amendment Bill </a:t>
            </a:r>
            <a:r>
              <a:rPr lang="en-US" sz="6000" dirty="0">
                <a:solidFill>
                  <a:srgbClr val="7030A0"/>
                </a:solidFill>
              </a:rPr>
              <a:t>(CAB)</a:t>
            </a:r>
            <a:br>
              <a:rPr lang="en-US" sz="6000" dirty="0">
                <a:solidFill>
                  <a:srgbClr val="7030A0"/>
                </a:solidFill>
              </a:rPr>
            </a:br>
            <a:endParaRPr lang="en-US" sz="6000" dirty="0">
              <a:solidFill>
                <a:srgbClr val="7030A0"/>
              </a:solidFill>
            </a:endParaRPr>
          </a:p>
        </p:txBody>
      </p:sp>
      <p:sp>
        <p:nvSpPr>
          <p:cNvPr id="5" name="TextBox 4">
            <a:extLst>
              <a:ext uri="{FF2B5EF4-FFF2-40B4-BE49-F238E27FC236}">
                <a16:creationId xmlns:a16="http://schemas.microsoft.com/office/drawing/2014/main" id="{868A62B0-D22F-6E39-95FE-6CD0980E7719}"/>
              </a:ext>
            </a:extLst>
          </p:cNvPr>
          <p:cNvSpPr txBox="1"/>
          <p:nvPr/>
        </p:nvSpPr>
        <p:spPr>
          <a:xfrm>
            <a:off x="754477" y="2666293"/>
            <a:ext cx="6620505" cy="3773010"/>
          </a:xfrm>
          <a:prstGeom prst="rect">
            <a:avLst/>
          </a:prstGeom>
        </p:spPr>
        <p:txBody>
          <a:bodyPr vert="horz" lIns="91440" tIns="45720" rIns="91440" bIns="45720" rtlCol="0">
            <a:normAutofit/>
          </a:bodyPr>
          <a:lstStyle/>
          <a:p>
            <a:pPr>
              <a:lnSpc>
                <a:spcPct val="90000"/>
              </a:lnSpc>
              <a:spcAft>
                <a:spcPts val="600"/>
              </a:spcAft>
            </a:pPr>
            <a:endParaRPr lang="en-US" sz="2400" dirty="0"/>
          </a:p>
        </p:txBody>
      </p:sp>
      <p:sp>
        <p:nvSpPr>
          <p:cNvPr id="3" name="TextBox 2">
            <a:extLst>
              <a:ext uri="{FF2B5EF4-FFF2-40B4-BE49-F238E27FC236}">
                <a16:creationId xmlns:a16="http://schemas.microsoft.com/office/drawing/2014/main" id="{35FC2D52-C7C0-B8EA-F8C0-7693849549CF}"/>
              </a:ext>
            </a:extLst>
          </p:cNvPr>
          <p:cNvSpPr txBox="1"/>
          <p:nvPr/>
        </p:nvSpPr>
        <p:spPr>
          <a:xfrm>
            <a:off x="7871520" y="4153359"/>
            <a:ext cx="3983596" cy="1908215"/>
          </a:xfrm>
          <a:prstGeom prst="rect">
            <a:avLst/>
          </a:prstGeom>
          <a:noFill/>
        </p:spPr>
        <p:txBody>
          <a:bodyPr wrap="square" rtlCol="0">
            <a:spAutoFit/>
          </a:bodyPr>
          <a:lstStyle/>
          <a:p>
            <a:endParaRPr lang="en-US" sz="1600" dirty="0"/>
          </a:p>
          <a:p>
            <a:r>
              <a:rPr lang="en-US" sz="2800" dirty="0"/>
              <a:t>focusing on</a:t>
            </a:r>
          </a:p>
          <a:p>
            <a:r>
              <a:rPr lang="en-US" sz="2800" dirty="0"/>
              <a:t>the NCOP process for </a:t>
            </a:r>
          </a:p>
          <a:p>
            <a:r>
              <a:rPr lang="en-US" sz="2800" dirty="0"/>
              <a:t>‘ordinary’ Section 76 Bills</a:t>
            </a:r>
            <a:endParaRPr lang="en-ZA" sz="2800" dirty="0"/>
          </a:p>
          <a:p>
            <a:endParaRPr lang="en-US" sz="1800" dirty="0"/>
          </a:p>
        </p:txBody>
      </p:sp>
      <p:pic>
        <p:nvPicPr>
          <p:cNvPr id="10" name="Picture 9" descr="Logo, company name&#10;&#10;Description automatically generated">
            <a:extLst>
              <a:ext uri="{FF2B5EF4-FFF2-40B4-BE49-F238E27FC236}">
                <a16:creationId xmlns:a16="http://schemas.microsoft.com/office/drawing/2014/main" id="{5A158ED5-83F0-41F3-F688-667FDB1E05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147" y="136525"/>
            <a:ext cx="1077218" cy="1077218"/>
          </a:xfrm>
          <a:prstGeom prst="rect">
            <a:avLst/>
          </a:prstGeom>
        </p:spPr>
      </p:pic>
      <p:sp>
        <p:nvSpPr>
          <p:cNvPr id="11" name="TextBox 10">
            <a:extLst>
              <a:ext uri="{FF2B5EF4-FFF2-40B4-BE49-F238E27FC236}">
                <a16:creationId xmlns:a16="http://schemas.microsoft.com/office/drawing/2014/main" id="{2DD5E8E1-F944-F553-5401-F6CCB511770F}"/>
              </a:ext>
            </a:extLst>
          </p:cNvPr>
          <p:cNvSpPr txBox="1"/>
          <p:nvPr/>
        </p:nvSpPr>
        <p:spPr>
          <a:xfrm>
            <a:off x="9331287" y="173255"/>
            <a:ext cx="1454226" cy="1077218"/>
          </a:xfrm>
          <a:prstGeom prst="rect">
            <a:avLst/>
          </a:prstGeom>
          <a:noFill/>
        </p:spPr>
        <p:txBody>
          <a:bodyPr wrap="square" rtlCol="0">
            <a:spAutoFit/>
          </a:bodyPr>
          <a:lstStyle/>
          <a:p>
            <a:r>
              <a:rPr lang="en-US" sz="1600" dirty="0"/>
              <a:t>workshop on the parliamentary process</a:t>
            </a:r>
            <a:endParaRPr lang="en-ZA" sz="1600" dirty="0"/>
          </a:p>
        </p:txBody>
      </p:sp>
      <p:sp>
        <p:nvSpPr>
          <p:cNvPr id="6" name="Slide Number Placeholder 5">
            <a:extLst>
              <a:ext uri="{FF2B5EF4-FFF2-40B4-BE49-F238E27FC236}">
                <a16:creationId xmlns:a16="http://schemas.microsoft.com/office/drawing/2014/main" id="{F657932D-5BA7-AB92-A62A-CA8CF2F28FC3}"/>
              </a:ext>
            </a:extLst>
          </p:cNvPr>
          <p:cNvSpPr>
            <a:spLocks noGrp="1"/>
          </p:cNvSpPr>
          <p:nvPr>
            <p:ph type="sldNum" sz="quarter" idx="12"/>
          </p:nvPr>
        </p:nvSpPr>
        <p:spPr/>
        <p:txBody>
          <a:bodyPr/>
          <a:lstStyle/>
          <a:p>
            <a:endParaRPr lang="en-ZA" dirty="0"/>
          </a:p>
        </p:txBody>
      </p:sp>
    </p:spTree>
    <p:extLst>
      <p:ext uri="{BB962C8B-B14F-4D97-AF65-F5344CB8AC3E}">
        <p14:creationId xmlns:p14="http://schemas.microsoft.com/office/powerpoint/2010/main" val="460337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Picture 5" descr="Colourful strings being woven togehter">
            <a:extLst>
              <a:ext uri="{FF2B5EF4-FFF2-40B4-BE49-F238E27FC236}">
                <a16:creationId xmlns:a16="http://schemas.microsoft.com/office/drawing/2014/main" id="{E600265B-DEC2-42BD-88FF-44C332C4CD73}"/>
              </a:ext>
            </a:extLst>
          </p:cNvPr>
          <p:cNvPicPr>
            <a:picLocks noChangeAspect="1"/>
          </p:cNvPicPr>
          <p:nvPr/>
        </p:nvPicPr>
        <p:blipFill rotWithShape="1">
          <a:blip r:embed="rId2"/>
          <a:srcRect t="13487" r="9091" b="9904"/>
          <a:stretch/>
        </p:blipFill>
        <p:spPr>
          <a:xfrm>
            <a:off x="-4839" y="1940"/>
            <a:ext cx="12191980" cy="6857990"/>
          </a:xfrm>
          <a:prstGeom prst="rect">
            <a:avLst/>
          </a:prstGeom>
          <a:solidFill>
            <a:srgbClr val="FFCCCC"/>
          </a:solidFill>
          <a:ln>
            <a:noFill/>
          </a:ln>
        </p:spPr>
      </p:pic>
      <p:sp>
        <p:nvSpPr>
          <p:cNvPr id="23" name="Rectangle 22">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C1F371-BCDC-C408-D5E2-65019FF7D264}"/>
              </a:ext>
            </a:extLst>
          </p:cNvPr>
          <p:cNvSpPr>
            <a:spLocks noGrp="1"/>
          </p:cNvSpPr>
          <p:nvPr>
            <p:ph type="title"/>
          </p:nvPr>
        </p:nvSpPr>
        <p:spPr>
          <a:xfrm>
            <a:off x="594804" y="0"/>
            <a:ext cx="6780178" cy="1366092"/>
          </a:xfrm>
        </p:spPr>
        <p:txBody>
          <a:bodyPr vert="horz" lIns="91440" tIns="45720" rIns="91440" bIns="45720" rtlCol="0" anchor="ctr">
            <a:normAutofit/>
          </a:bodyPr>
          <a:lstStyle/>
          <a:p>
            <a:pPr>
              <a:lnSpc>
                <a:spcPct val="90000"/>
              </a:lnSpc>
              <a:spcAft>
                <a:spcPts val="600"/>
              </a:spcAft>
            </a:pPr>
            <a:r>
              <a:rPr lang="en-US" sz="2400" b="1" dirty="0">
                <a:solidFill>
                  <a:srgbClr val="7030A0"/>
                </a:solidFill>
              </a:rPr>
              <a:t>Performers Protection Amendment Bill </a:t>
            </a:r>
            <a:r>
              <a:rPr lang="en-US" sz="2400" dirty="0">
                <a:solidFill>
                  <a:srgbClr val="7030A0"/>
                </a:solidFill>
              </a:rPr>
              <a:t>(PPAB) &amp;</a:t>
            </a:r>
            <a:br>
              <a:rPr lang="en-US" sz="2400" dirty="0">
                <a:solidFill>
                  <a:srgbClr val="7030A0"/>
                </a:solidFill>
              </a:rPr>
            </a:br>
            <a:r>
              <a:rPr lang="en-US" sz="2400" b="1" dirty="0">
                <a:solidFill>
                  <a:srgbClr val="7030A0"/>
                </a:solidFill>
              </a:rPr>
              <a:t>Copyright Amendment Bill </a:t>
            </a:r>
            <a:r>
              <a:rPr lang="en-US" sz="2400" dirty="0">
                <a:solidFill>
                  <a:srgbClr val="7030A0"/>
                </a:solidFill>
              </a:rPr>
              <a:t>(CAB)</a:t>
            </a:r>
          </a:p>
        </p:txBody>
      </p:sp>
      <p:sp>
        <p:nvSpPr>
          <p:cNvPr id="5" name="TextBox 4">
            <a:extLst>
              <a:ext uri="{FF2B5EF4-FFF2-40B4-BE49-F238E27FC236}">
                <a16:creationId xmlns:a16="http://schemas.microsoft.com/office/drawing/2014/main" id="{868A62B0-D22F-6E39-95FE-6CD0980E7719}"/>
              </a:ext>
            </a:extLst>
          </p:cNvPr>
          <p:cNvSpPr txBox="1"/>
          <p:nvPr/>
        </p:nvSpPr>
        <p:spPr>
          <a:xfrm>
            <a:off x="754477" y="2666293"/>
            <a:ext cx="6620505" cy="3773010"/>
          </a:xfrm>
          <a:prstGeom prst="rect">
            <a:avLst/>
          </a:prstGeom>
        </p:spPr>
        <p:txBody>
          <a:bodyPr vert="horz" lIns="91440" tIns="45720" rIns="91440" bIns="45720" rtlCol="0">
            <a:normAutofit/>
          </a:bodyPr>
          <a:lstStyle/>
          <a:p>
            <a:pPr>
              <a:lnSpc>
                <a:spcPct val="90000"/>
              </a:lnSpc>
              <a:spcAft>
                <a:spcPts val="600"/>
              </a:spcAft>
            </a:pPr>
            <a:endParaRPr lang="en-US" sz="2400" dirty="0"/>
          </a:p>
        </p:txBody>
      </p:sp>
      <p:sp>
        <p:nvSpPr>
          <p:cNvPr id="8" name="TextBox 7">
            <a:extLst>
              <a:ext uri="{FF2B5EF4-FFF2-40B4-BE49-F238E27FC236}">
                <a16:creationId xmlns:a16="http://schemas.microsoft.com/office/drawing/2014/main" id="{9C2F9CDD-A19B-2B31-7C6A-59C79E4923FB}"/>
              </a:ext>
            </a:extLst>
          </p:cNvPr>
          <p:cNvSpPr txBox="1"/>
          <p:nvPr/>
        </p:nvSpPr>
        <p:spPr>
          <a:xfrm>
            <a:off x="594805" y="1046602"/>
            <a:ext cx="6780177" cy="5262979"/>
          </a:xfrm>
          <a:prstGeom prst="rect">
            <a:avLst/>
          </a:prstGeom>
          <a:noFill/>
        </p:spPr>
        <p:txBody>
          <a:bodyPr wrap="square">
            <a:spAutoFit/>
          </a:bodyPr>
          <a:lstStyle/>
          <a:p>
            <a:r>
              <a:rPr lang="en-US" sz="2800" b="1" dirty="0"/>
              <a:t>THE PARLIAMENTARY PROCESS</a:t>
            </a:r>
          </a:p>
          <a:p>
            <a:r>
              <a:rPr lang="en-US" sz="2800" b="1" dirty="0"/>
              <a:t>NCOP COMMITTEE PROGRAMME FOR 2023</a:t>
            </a:r>
          </a:p>
          <a:p>
            <a:pPr marL="342900" indent="-342900">
              <a:buFont typeface="Wingdings" panose="05000000000000000000" pitchFamily="2" charset="2"/>
              <a:buChar char="q"/>
            </a:pPr>
            <a:r>
              <a:rPr lang="en-US" sz="2800" dirty="0"/>
              <a:t>on 25 October 2022 (after the PPAB training workshop), the committee secretary tabled a timeline for next year’s process</a:t>
            </a:r>
          </a:p>
          <a:p>
            <a:pPr marL="342900" indent="-342900">
              <a:buFont typeface="Wingdings" panose="05000000000000000000" pitchFamily="2" charset="2"/>
              <a:buChar char="q"/>
            </a:pPr>
            <a:r>
              <a:rPr lang="en-ZA" sz="2800" dirty="0"/>
              <a:t>members were alerted to one missing step: a DTIC response to input received in written submissions and during the public hearings</a:t>
            </a:r>
          </a:p>
          <a:p>
            <a:pPr marL="342900" indent="-342900">
              <a:buFont typeface="Wingdings" panose="05000000000000000000" pitchFamily="2" charset="2"/>
              <a:buChar char="q"/>
            </a:pPr>
            <a:r>
              <a:rPr lang="en-ZA" sz="2800" dirty="0"/>
              <a:t>other steps were also missing</a:t>
            </a:r>
          </a:p>
          <a:p>
            <a:r>
              <a:rPr lang="en-ZA" sz="2800" dirty="0"/>
              <a:t>  </a:t>
            </a:r>
          </a:p>
        </p:txBody>
      </p:sp>
      <p:pic>
        <p:nvPicPr>
          <p:cNvPr id="7" name="Picture 6" descr="Logo, company name&#10;&#10;Description automatically generated">
            <a:extLst>
              <a:ext uri="{FF2B5EF4-FFF2-40B4-BE49-F238E27FC236}">
                <a16:creationId xmlns:a16="http://schemas.microsoft.com/office/drawing/2014/main" id="{D7CEAEEE-00C0-EC1F-251B-C3F93E498E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6582" y="173255"/>
            <a:ext cx="1077218" cy="1077218"/>
          </a:xfrm>
          <a:prstGeom prst="rect">
            <a:avLst/>
          </a:prstGeom>
        </p:spPr>
      </p:pic>
      <p:sp>
        <p:nvSpPr>
          <p:cNvPr id="10" name="TextBox 9">
            <a:extLst>
              <a:ext uri="{FF2B5EF4-FFF2-40B4-BE49-F238E27FC236}">
                <a16:creationId xmlns:a16="http://schemas.microsoft.com/office/drawing/2014/main" id="{8A4A92DF-9D5B-DA81-EB28-8ABC32F0C7A5}"/>
              </a:ext>
            </a:extLst>
          </p:cNvPr>
          <p:cNvSpPr txBox="1"/>
          <p:nvPr/>
        </p:nvSpPr>
        <p:spPr>
          <a:xfrm>
            <a:off x="9331287" y="173255"/>
            <a:ext cx="1454226" cy="1077218"/>
          </a:xfrm>
          <a:prstGeom prst="rect">
            <a:avLst/>
          </a:prstGeom>
          <a:noFill/>
        </p:spPr>
        <p:txBody>
          <a:bodyPr wrap="square" rtlCol="0">
            <a:spAutoFit/>
          </a:bodyPr>
          <a:lstStyle/>
          <a:p>
            <a:r>
              <a:rPr lang="en-US" sz="1600" dirty="0"/>
              <a:t>workshop on the parliamentary process</a:t>
            </a:r>
            <a:endParaRPr lang="en-ZA" sz="1600" dirty="0"/>
          </a:p>
        </p:txBody>
      </p:sp>
      <p:sp>
        <p:nvSpPr>
          <p:cNvPr id="11" name="Arrow: Up-Down 10">
            <a:extLst>
              <a:ext uri="{FF2B5EF4-FFF2-40B4-BE49-F238E27FC236}">
                <a16:creationId xmlns:a16="http://schemas.microsoft.com/office/drawing/2014/main" id="{4606D337-5222-9021-CBE4-25259478785D}"/>
              </a:ext>
            </a:extLst>
          </p:cNvPr>
          <p:cNvSpPr/>
          <p:nvPr/>
        </p:nvSpPr>
        <p:spPr>
          <a:xfrm flipH="1">
            <a:off x="7902982" y="4516916"/>
            <a:ext cx="70921" cy="1432656"/>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 name="TextBox 2">
            <a:extLst>
              <a:ext uri="{FF2B5EF4-FFF2-40B4-BE49-F238E27FC236}">
                <a16:creationId xmlns:a16="http://schemas.microsoft.com/office/drawing/2014/main" id="{17E89889-866C-BE34-3562-BB4AAD55BA15}"/>
              </a:ext>
            </a:extLst>
          </p:cNvPr>
          <p:cNvSpPr txBox="1"/>
          <p:nvPr/>
        </p:nvSpPr>
        <p:spPr>
          <a:xfrm>
            <a:off x="7974626" y="4292027"/>
            <a:ext cx="4211793" cy="1938992"/>
          </a:xfrm>
          <a:prstGeom prst="rect">
            <a:avLst/>
          </a:prstGeom>
          <a:noFill/>
        </p:spPr>
        <p:txBody>
          <a:bodyPr wrap="square" rtlCol="0">
            <a:spAutoFit/>
          </a:bodyPr>
          <a:lstStyle/>
          <a:p>
            <a:pPr marL="285750" indent="-285750">
              <a:buFont typeface="Wingdings" panose="05000000000000000000" pitchFamily="2" charset="2"/>
              <a:buChar char="q"/>
            </a:pPr>
            <a:r>
              <a:rPr lang="en-US" sz="2000" dirty="0"/>
              <a:t>it’s not clear if a revised timeline was ever distributed to members</a:t>
            </a:r>
          </a:p>
          <a:p>
            <a:pPr marL="285750" indent="-285750">
              <a:buFont typeface="Wingdings" panose="05000000000000000000" pitchFamily="2" charset="2"/>
              <a:buChar char="q"/>
            </a:pPr>
            <a:r>
              <a:rPr lang="en-US" sz="2000" dirty="0"/>
              <a:t>the CAB &amp; PPAB are the first Section 76 Bills to be processed by this NCOP committee under SA’s 6</a:t>
            </a:r>
            <a:r>
              <a:rPr lang="en-US" sz="2000" baseline="30000" dirty="0"/>
              <a:t>th</a:t>
            </a:r>
            <a:r>
              <a:rPr lang="en-US" sz="2000" dirty="0"/>
              <a:t> democratic Parliament</a:t>
            </a:r>
            <a:endParaRPr lang="en-ZA" sz="2000" dirty="0"/>
          </a:p>
        </p:txBody>
      </p:sp>
      <p:sp>
        <p:nvSpPr>
          <p:cNvPr id="9" name="Arrow: Curved Up 8">
            <a:extLst>
              <a:ext uri="{FF2B5EF4-FFF2-40B4-BE49-F238E27FC236}">
                <a16:creationId xmlns:a16="http://schemas.microsoft.com/office/drawing/2014/main" id="{74191F4D-1203-7095-4DE8-5B3F2EF3828A}"/>
              </a:ext>
            </a:extLst>
          </p:cNvPr>
          <p:cNvSpPr/>
          <p:nvPr/>
        </p:nvSpPr>
        <p:spPr>
          <a:xfrm>
            <a:off x="5450582" y="6022194"/>
            <a:ext cx="2488222" cy="344487"/>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solidFill>
                <a:schemeClr val="tx1"/>
              </a:solidFill>
            </a:endParaRPr>
          </a:p>
        </p:txBody>
      </p:sp>
      <p:sp>
        <p:nvSpPr>
          <p:cNvPr id="4" name="Slide Number Placeholder 3">
            <a:extLst>
              <a:ext uri="{FF2B5EF4-FFF2-40B4-BE49-F238E27FC236}">
                <a16:creationId xmlns:a16="http://schemas.microsoft.com/office/drawing/2014/main" id="{112A2A39-FAEA-3982-E6B7-2BF3A1785B23}"/>
              </a:ext>
            </a:extLst>
          </p:cNvPr>
          <p:cNvSpPr>
            <a:spLocks noGrp="1"/>
          </p:cNvSpPr>
          <p:nvPr>
            <p:ph type="sldNum" sz="quarter" idx="12"/>
          </p:nvPr>
        </p:nvSpPr>
        <p:spPr/>
        <p:txBody>
          <a:bodyPr/>
          <a:lstStyle/>
          <a:p>
            <a:fld id="{5B5C96CF-024F-40F1-A296-7AECDAA970F5}" type="slidenum">
              <a:rPr lang="en-ZA" smtClean="0"/>
              <a:t>10</a:t>
            </a:fld>
            <a:endParaRPr lang="en-ZA" dirty="0"/>
          </a:p>
        </p:txBody>
      </p:sp>
    </p:spTree>
    <p:extLst>
      <p:ext uri="{BB962C8B-B14F-4D97-AF65-F5344CB8AC3E}">
        <p14:creationId xmlns:p14="http://schemas.microsoft.com/office/powerpoint/2010/main" val="3848094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Picture 5" descr="Colourful strings being woven togehter">
            <a:extLst>
              <a:ext uri="{FF2B5EF4-FFF2-40B4-BE49-F238E27FC236}">
                <a16:creationId xmlns:a16="http://schemas.microsoft.com/office/drawing/2014/main" id="{E600265B-DEC2-42BD-88FF-44C332C4CD73}"/>
              </a:ext>
            </a:extLst>
          </p:cNvPr>
          <p:cNvPicPr>
            <a:picLocks noChangeAspect="1"/>
          </p:cNvPicPr>
          <p:nvPr/>
        </p:nvPicPr>
        <p:blipFill rotWithShape="1">
          <a:blip r:embed="rId2"/>
          <a:srcRect t="13487" r="9091" b="9904"/>
          <a:stretch/>
        </p:blipFill>
        <p:spPr>
          <a:xfrm>
            <a:off x="-4839" y="1940"/>
            <a:ext cx="12191980" cy="6857990"/>
          </a:xfrm>
          <a:prstGeom prst="rect">
            <a:avLst/>
          </a:prstGeom>
          <a:solidFill>
            <a:srgbClr val="FFCCCC"/>
          </a:solidFill>
          <a:ln>
            <a:noFill/>
          </a:ln>
        </p:spPr>
      </p:pic>
      <p:sp>
        <p:nvSpPr>
          <p:cNvPr id="23" name="Rectangle 22">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C1F371-BCDC-C408-D5E2-65019FF7D264}"/>
              </a:ext>
            </a:extLst>
          </p:cNvPr>
          <p:cNvSpPr>
            <a:spLocks noGrp="1"/>
          </p:cNvSpPr>
          <p:nvPr>
            <p:ph type="title"/>
          </p:nvPr>
        </p:nvSpPr>
        <p:spPr>
          <a:xfrm>
            <a:off x="594804" y="0"/>
            <a:ext cx="6939852" cy="1350770"/>
          </a:xfrm>
        </p:spPr>
        <p:txBody>
          <a:bodyPr vert="horz" lIns="91440" tIns="45720" rIns="91440" bIns="45720" rtlCol="0" anchor="ctr">
            <a:normAutofit/>
          </a:bodyPr>
          <a:lstStyle/>
          <a:p>
            <a:pPr>
              <a:lnSpc>
                <a:spcPct val="90000"/>
              </a:lnSpc>
              <a:spcAft>
                <a:spcPts val="600"/>
              </a:spcAft>
            </a:pPr>
            <a:r>
              <a:rPr lang="en-US" sz="2400" b="1" dirty="0">
                <a:solidFill>
                  <a:srgbClr val="7030A0"/>
                </a:solidFill>
              </a:rPr>
              <a:t>Performers Protection Amendment Bill </a:t>
            </a:r>
            <a:r>
              <a:rPr lang="en-US" sz="2400" dirty="0">
                <a:solidFill>
                  <a:srgbClr val="7030A0"/>
                </a:solidFill>
              </a:rPr>
              <a:t>(PPAB) &amp;</a:t>
            </a:r>
            <a:br>
              <a:rPr lang="en-US" sz="2400" dirty="0">
                <a:solidFill>
                  <a:srgbClr val="7030A0"/>
                </a:solidFill>
              </a:rPr>
            </a:br>
            <a:r>
              <a:rPr lang="en-US" sz="2400" b="1" dirty="0">
                <a:solidFill>
                  <a:srgbClr val="7030A0"/>
                </a:solidFill>
              </a:rPr>
              <a:t>Copyright Amendment Bill </a:t>
            </a:r>
            <a:r>
              <a:rPr lang="en-US" sz="2400" dirty="0">
                <a:solidFill>
                  <a:srgbClr val="7030A0"/>
                </a:solidFill>
              </a:rPr>
              <a:t>(CAB)</a:t>
            </a:r>
          </a:p>
        </p:txBody>
      </p:sp>
      <p:sp>
        <p:nvSpPr>
          <p:cNvPr id="5" name="TextBox 4">
            <a:extLst>
              <a:ext uri="{FF2B5EF4-FFF2-40B4-BE49-F238E27FC236}">
                <a16:creationId xmlns:a16="http://schemas.microsoft.com/office/drawing/2014/main" id="{868A62B0-D22F-6E39-95FE-6CD0980E7719}"/>
              </a:ext>
            </a:extLst>
          </p:cNvPr>
          <p:cNvSpPr txBox="1"/>
          <p:nvPr/>
        </p:nvSpPr>
        <p:spPr>
          <a:xfrm>
            <a:off x="754477" y="2666293"/>
            <a:ext cx="6620505" cy="3773010"/>
          </a:xfrm>
          <a:prstGeom prst="rect">
            <a:avLst/>
          </a:prstGeom>
        </p:spPr>
        <p:txBody>
          <a:bodyPr vert="horz" lIns="91440" tIns="45720" rIns="91440" bIns="45720" rtlCol="0">
            <a:normAutofit/>
          </a:bodyPr>
          <a:lstStyle/>
          <a:p>
            <a:pPr>
              <a:lnSpc>
                <a:spcPct val="90000"/>
              </a:lnSpc>
              <a:spcAft>
                <a:spcPts val="600"/>
              </a:spcAft>
            </a:pPr>
            <a:endParaRPr lang="en-US" sz="2400" dirty="0"/>
          </a:p>
        </p:txBody>
      </p:sp>
      <p:sp>
        <p:nvSpPr>
          <p:cNvPr id="8" name="TextBox 7">
            <a:extLst>
              <a:ext uri="{FF2B5EF4-FFF2-40B4-BE49-F238E27FC236}">
                <a16:creationId xmlns:a16="http://schemas.microsoft.com/office/drawing/2014/main" id="{9C2F9CDD-A19B-2B31-7C6A-59C79E4923FB}"/>
              </a:ext>
            </a:extLst>
          </p:cNvPr>
          <p:cNvSpPr txBox="1"/>
          <p:nvPr/>
        </p:nvSpPr>
        <p:spPr>
          <a:xfrm>
            <a:off x="594805" y="1112705"/>
            <a:ext cx="6780178" cy="5078313"/>
          </a:xfrm>
          <a:prstGeom prst="rect">
            <a:avLst/>
          </a:prstGeom>
          <a:noFill/>
        </p:spPr>
        <p:txBody>
          <a:bodyPr wrap="square">
            <a:spAutoFit/>
          </a:bodyPr>
          <a:lstStyle/>
          <a:p>
            <a:r>
              <a:rPr lang="en-US" sz="2800" b="1" dirty="0"/>
              <a:t>THE PARLIAMENTARY PROCESS</a:t>
            </a:r>
          </a:p>
          <a:p>
            <a:r>
              <a:rPr lang="en-US" sz="2800" b="1" dirty="0"/>
              <a:t>NCOP COMMITTEE PROGRAMME FOR 2023</a:t>
            </a:r>
          </a:p>
          <a:p>
            <a:r>
              <a:rPr lang="en-US" sz="2400" dirty="0"/>
              <a:t>(taken from screenshots of the document flighted on 25 October 2022)</a:t>
            </a:r>
          </a:p>
          <a:p>
            <a:endParaRPr lang="en-US" sz="2400" dirty="0"/>
          </a:p>
          <a:p>
            <a:pPr marL="457200" indent="-457200">
              <a:buFont typeface="Wingdings" panose="05000000000000000000" pitchFamily="2" charset="2"/>
              <a:buChar char="q"/>
            </a:pPr>
            <a:r>
              <a:rPr lang="en-US" sz="2400" dirty="0"/>
              <a:t>1-5 November 2022 provincial briefings</a:t>
            </a:r>
          </a:p>
          <a:p>
            <a:pPr marL="457200" indent="-457200">
              <a:buFont typeface="Wingdings" panose="05000000000000000000" pitchFamily="2" charset="2"/>
              <a:buChar char="q"/>
            </a:pPr>
            <a:r>
              <a:rPr lang="en-US" sz="2400" dirty="0"/>
              <a:t>1-27 January 2023 public commentary period (notices to be published in early January)</a:t>
            </a:r>
          </a:p>
          <a:p>
            <a:pPr marL="457200" indent="-457200">
              <a:buFont typeface="Wingdings" panose="05000000000000000000" pitchFamily="2" charset="2"/>
              <a:buChar char="q"/>
            </a:pPr>
            <a:r>
              <a:rPr lang="en-US" sz="2400" dirty="0"/>
              <a:t>21 &amp; 28 February &amp; 7 March 2023 NCOP committee public hearings</a:t>
            </a:r>
          </a:p>
          <a:p>
            <a:pPr marL="457200" indent="-457200">
              <a:buFont typeface="Wingdings" panose="05000000000000000000" pitchFamily="2" charset="2"/>
              <a:buChar char="q"/>
            </a:pPr>
            <a:r>
              <a:rPr lang="en-US" sz="2400" dirty="0"/>
              <a:t>9 &amp; 16 May 2023 provincial negotiating mandates </a:t>
            </a:r>
          </a:p>
          <a:p>
            <a:pPr marL="457200" indent="-457200">
              <a:buFont typeface="Wingdings" panose="05000000000000000000" pitchFamily="2" charset="2"/>
              <a:buChar char="q"/>
            </a:pPr>
            <a:r>
              <a:rPr lang="en-US" sz="2400" dirty="0"/>
              <a:t>23 May 2023 final provincial mandates</a:t>
            </a:r>
          </a:p>
          <a:p>
            <a:pPr marL="457200" indent="-457200">
              <a:buFont typeface="Arial" panose="020B0604020202020204" pitchFamily="34" charset="0"/>
              <a:buChar char="•"/>
            </a:pPr>
            <a:endParaRPr lang="en-ZA" sz="2800" dirty="0"/>
          </a:p>
        </p:txBody>
      </p:sp>
      <p:pic>
        <p:nvPicPr>
          <p:cNvPr id="7" name="Picture 6" descr="Logo, company name&#10;&#10;Description automatically generated">
            <a:extLst>
              <a:ext uri="{FF2B5EF4-FFF2-40B4-BE49-F238E27FC236}">
                <a16:creationId xmlns:a16="http://schemas.microsoft.com/office/drawing/2014/main" id="{D7CEAEEE-00C0-EC1F-251B-C3F93E498E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6582" y="173255"/>
            <a:ext cx="1077218" cy="1077218"/>
          </a:xfrm>
          <a:prstGeom prst="rect">
            <a:avLst/>
          </a:prstGeom>
        </p:spPr>
      </p:pic>
      <p:sp>
        <p:nvSpPr>
          <p:cNvPr id="10" name="TextBox 9">
            <a:extLst>
              <a:ext uri="{FF2B5EF4-FFF2-40B4-BE49-F238E27FC236}">
                <a16:creationId xmlns:a16="http://schemas.microsoft.com/office/drawing/2014/main" id="{8A4A92DF-9D5B-DA81-EB28-8ABC32F0C7A5}"/>
              </a:ext>
            </a:extLst>
          </p:cNvPr>
          <p:cNvSpPr txBox="1"/>
          <p:nvPr/>
        </p:nvSpPr>
        <p:spPr>
          <a:xfrm>
            <a:off x="9331287" y="173255"/>
            <a:ext cx="1454226" cy="1077218"/>
          </a:xfrm>
          <a:prstGeom prst="rect">
            <a:avLst/>
          </a:prstGeom>
          <a:noFill/>
        </p:spPr>
        <p:txBody>
          <a:bodyPr wrap="square" rtlCol="0">
            <a:spAutoFit/>
          </a:bodyPr>
          <a:lstStyle/>
          <a:p>
            <a:r>
              <a:rPr lang="en-US" sz="1600" dirty="0"/>
              <a:t>workshop on the parliamentary process</a:t>
            </a:r>
            <a:endParaRPr lang="en-ZA" sz="1600" dirty="0"/>
          </a:p>
        </p:txBody>
      </p:sp>
      <p:sp>
        <p:nvSpPr>
          <p:cNvPr id="3" name="TextBox 2">
            <a:extLst>
              <a:ext uri="{FF2B5EF4-FFF2-40B4-BE49-F238E27FC236}">
                <a16:creationId xmlns:a16="http://schemas.microsoft.com/office/drawing/2014/main" id="{17E89889-866C-BE34-3562-BB4AAD55BA15}"/>
              </a:ext>
            </a:extLst>
          </p:cNvPr>
          <p:cNvSpPr txBox="1"/>
          <p:nvPr/>
        </p:nvSpPr>
        <p:spPr>
          <a:xfrm>
            <a:off x="8104957" y="3866920"/>
            <a:ext cx="3944449" cy="2862322"/>
          </a:xfrm>
          <a:prstGeom prst="rect">
            <a:avLst/>
          </a:prstGeom>
          <a:noFill/>
        </p:spPr>
        <p:txBody>
          <a:bodyPr wrap="square" rtlCol="0">
            <a:spAutoFit/>
          </a:bodyPr>
          <a:lstStyle/>
          <a:p>
            <a:r>
              <a:rPr lang="en-US" sz="2000" b="1" dirty="0"/>
              <a:t>MISSING STEPS</a:t>
            </a:r>
          </a:p>
          <a:p>
            <a:pPr marL="342900" indent="-342900">
              <a:buFont typeface="Wingdings" panose="05000000000000000000" pitchFamily="2" charset="2"/>
              <a:buChar char="q"/>
            </a:pPr>
            <a:r>
              <a:rPr lang="en-US" sz="2000" dirty="0"/>
              <a:t>DTIC response to written and oral submissions</a:t>
            </a:r>
          </a:p>
          <a:p>
            <a:pPr marL="342900" indent="-342900">
              <a:buFont typeface="Wingdings" panose="05000000000000000000" pitchFamily="2" charset="2"/>
              <a:buChar char="q"/>
            </a:pPr>
            <a:r>
              <a:rPr lang="en-US" sz="2000" dirty="0"/>
              <a:t>NCOP committee report on written and oral submissions</a:t>
            </a:r>
          </a:p>
          <a:p>
            <a:pPr marL="342900" indent="-342900">
              <a:buFont typeface="Wingdings" panose="05000000000000000000" pitchFamily="2" charset="2"/>
              <a:buChar char="q"/>
            </a:pPr>
            <a:r>
              <a:rPr lang="en-US" sz="2000" dirty="0"/>
              <a:t>provincial hearings, processing submissions received, compiling reports, arriving at negotiating and final mandates</a:t>
            </a:r>
          </a:p>
        </p:txBody>
      </p:sp>
      <p:pic>
        <p:nvPicPr>
          <p:cNvPr id="14" name="Graphic 13" descr="Flag with solid fill">
            <a:extLst>
              <a:ext uri="{FF2B5EF4-FFF2-40B4-BE49-F238E27FC236}">
                <a16:creationId xmlns:a16="http://schemas.microsoft.com/office/drawing/2014/main" id="{7C68C9C2-1416-8489-D9C5-9A1BDAA85F8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110718" y="4162779"/>
            <a:ext cx="914400" cy="914400"/>
          </a:xfrm>
          <a:prstGeom prst="rect">
            <a:avLst/>
          </a:prstGeom>
        </p:spPr>
      </p:pic>
      <p:sp>
        <p:nvSpPr>
          <p:cNvPr id="17" name="Arrow: Right 16">
            <a:extLst>
              <a:ext uri="{FF2B5EF4-FFF2-40B4-BE49-F238E27FC236}">
                <a16:creationId xmlns:a16="http://schemas.microsoft.com/office/drawing/2014/main" id="{7AF89A69-BAF9-1320-379C-1C6FE11C8953}"/>
              </a:ext>
            </a:extLst>
          </p:cNvPr>
          <p:cNvSpPr/>
          <p:nvPr/>
        </p:nvSpPr>
        <p:spPr>
          <a:xfrm>
            <a:off x="6903896" y="4162779"/>
            <a:ext cx="1101846"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pic>
        <p:nvPicPr>
          <p:cNvPr id="24" name="Graphic 23" descr="Hourglass 30% with solid fill">
            <a:extLst>
              <a:ext uri="{FF2B5EF4-FFF2-40B4-BE49-F238E27FC236}">
                <a16:creationId xmlns:a16="http://schemas.microsoft.com/office/drawing/2014/main" id="{1599230C-182E-4363-C176-1894C431D53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211549" y="4877965"/>
            <a:ext cx="1126410" cy="1771652"/>
          </a:xfrm>
          <a:prstGeom prst="rect">
            <a:avLst/>
          </a:prstGeom>
        </p:spPr>
      </p:pic>
      <p:sp>
        <p:nvSpPr>
          <p:cNvPr id="4" name="Slide Number Placeholder 3">
            <a:extLst>
              <a:ext uri="{FF2B5EF4-FFF2-40B4-BE49-F238E27FC236}">
                <a16:creationId xmlns:a16="http://schemas.microsoft.com/office/drawing/2014/main" id="{AAAE04BA-1399-87A1-5874-F21C5A7B0A3C}"/>
              </a:ext>
            </a:extLst>
          </p:cNvPr>
          <p:cNvSpPr>
            <a:spLocks noGrp="1"/>
          </p:cNvSpPr>
          <p:nvPr>
            <p:ph type="sldNum" sz="quarter" idx="12"/>
          </p:nvPr>
        </p:nvSpPr>
        <p:spPr/>
        <p:txBody>
          <a:bodyPr/>
          <a:lstStyle/>
          <a:p>
            <a:fld id="{5B5C96CF-024F-40F1-A296-7AECDAA970F5}" type="slidenum">
              <a:rPr lang="en-ZA" smtClean="0"/>
              <a:t>11</a:t>
            </a:fld>
            <a:endParaRPr lang="en-ZA" dirty="0"/>
          </a:p>
        </p:txBody>
      </p:sp>
    </p:spTree>
    <p:extLst>
      <p:ext uri="{BB962C8B-B14F-4D97-AF65-F5344CB8AC3E}">
        <p14:creationId xmlns:p14="http://schemas.microsoft.com/office/powerpoint/2010/main" val="1595616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Picture 5" descr="Colourful strings being woven togehter">
            <a:extLst>
              <a:ext uri="{FF2B5EF4-FFF2-40B4-BE49-F238E27FC236}">
                <a16:creationId xmlns:a16="http://schemas.microsoft.com/office/drawing/2014/main" id="{E600265B-DEC2-42BD-88FF-44C332C4CD73}"/>
              </a:ext>
            </a:extLst>
          </p:cNvPr>
          <p:cNvPicPr>
            <a:picLocks noChangeAspect="1"/>
          </p:cNvPicPr>
          <p:nvPr/>
        </p:nvPicPr>
        <p:blipFill rotWithShape="1">
          <a:blip r:embed="rId2"/>
          <a:srcRect t="13487" r="9091" b="9904"/>
          <a:stretch/>
        </p:blipFill>
        <p:spPr>
          <a:xfrm>
            <a:off x="-4839" y="1940"/>
            <a:ext cx="12191980" cy="6857990"/>
          </a:xfrm>
          <a:prstGeom prst="rect">
            <a:avLst/>
          </a:prstGeom>
          <a:solidFill>
            <a:srgbClr val="FFCCCC"/>
          </a:solidFill>
          <a:ln>
            <a:noFill/>
          </a:ln>
        </p:spPr>
      </p:pic>
      <p:sp>
        <p:nvSpPr>
          <p:cNvPr id="23" name="Rectangle 22">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C1F371-BCDC-C408-D5E2-65019FF7D264}"/>
              </a:ext>
            </a:extLst>
          </p:cNvPr>
          <p:cNvSpPr>
            <a:spLocks noGrp="1"/>
          </p:cNvSpPr>
          <p:nvPr>
            <p:ph type="title"/>
          </p:nvPr>
        </p:nvSpPr>
        <p:spPr>
          <a:xfrm>
            <a:off x="336884" y="0"/>
            <a:ext cx="7197772" cy="1508938"/>
          </a:xfrm>
        </p:spPr>
        <p:txBody>
          <a:bodyPr vert="horz" lIns="91440" tIns="45720" rIns="91440" bIns="45720" rtlCol="0" anchor="ctr">
            <a:normAutofit/>
          </a:bodyPr>
          <a:lstStyle/>
          <a:p>
            <a:pPr>
              <a:lnSpc>
                <a:spcPct val="90000"/>
              </a:lnSpc>
              <a:spcAft>
                <a:spcPts val="600"/>
              </a:spcAft>
            </a:pPr>
            <a:r>
              <a:rPr lang="en-US" sz="2400" b="1" dirty="0">
                <a:solidFill>
                  <a:srgbClr val="7030A0"/>
                </a:solidFill>
              </a:rPr>
              <a:t>Performers Protection Amendment Bill </a:t>
            </a:r>
            <a:r>
              <a:rPr lang="en-US" sz="2400" dirty="0">
                <a:solidFill>
                  <a:srgbClr val="7030A0"/>
                </a:solidFill>
              </a:rPr>
              <a:t>(PPAB) &amp;</a:t>
            </a:r>
            <a:br>
              <a:rPr lang="en-US" sz="2400" dirty="0">
                <a:solidFill>
                  <a:srgbClr val="7030A0"/>
                </a:solidFill>
              </a:rPr>
            </a:br>
            <a:r>
              <a:rPr lang="en-US" sz="2400" b="1" dirty="0">
                <a:solidFill>
                  <a:srgbClr val="7030A0"/>
                </a:solidFill>
              </a:rPr>
              <a:t>Copyright Amendment Bill </a:t>
            </a:r>
            <a:r>
              <a:rPr lang="en-US" sz="2400" dirty="0">
                <a:solidFill>
                  <a:srgbClr val="7030A0"/>
                </a:solidFill>
              </a:rPr>
              <a:t>(CAB)</a:t>
            </a:r>
          </a:p>
        </p:txBody>
      </p:sp>
      <p:sp>
        <p:nvSpPr>
          <p:cNvPr id="5" name="TextBox 4">
            <a:extLst>
              <a:ext uri="{FF2B5EF4-FFF2-40B4-BE49-F238E27FC236}">
                <a16:creationId xmlns:a16="http://schemas.microsoft.com/office/drawing/2014/main" id="{868A62B0-D22F-6E39-95FE-6CD0980E7719}"/>
              </a:ext>
            </a:extLst>
          </p:cNvPr>
          <p:cNvSpPr txBox="1"/>
          <p:nvPr/>
        </p:nvSpPr>
        <p:spPr>
          <a:xfrm>
            <a:off x="754477" y="2666293"/>
            <a:ext cx="6620505" cy="3773010"/>
          </a:xfrm>
          <a:prstGeom prst="rect">
            <a:avLst/>
          </a:prstGeom>
        </p:spPr>
        <p:txBody>
          <a:bodyPr vert="horz" lIns="91440" tIns="45720" rIns="91440" bIns="45720" rtlCol="0">
            <a:normAutofit/>
          </a:bodyPr>
          <a:lstStyle/>
          <a:p>
            <a:pPr>
              <a:lnSpc>
                <a:spcPct val="90000"/>
              </a:lnSpc>
              <a:spcAft>
                <a:spcPts val="600"/>
              </a:spcAft>
            </a:pPr>
            <a:endParaRPr lang="en-US" sz="2400" dirty="0"/>
          </a:p>
        </p:txBody>
      </p:sp>
      <p:sp>
        <p:nvSpPr>
          <p:cNvPr id="8" name="TextBox 7">
            <a:extLst>
              <a:ext uri="{FF2B5EF4-FFF2-40B4-BE49-F238E27FC236}">
                <a16:creationId xmlns:a16="http://schemas.microsoft.com/office/drawing/2014/main" id="{9C2F9CDD-A19B-2B31-7C6A-59C79E4923FB}"/>
              </a:ext>
            </a:extLst>
          </p:cNvPr>
          <p:cNvSpPr txBox="1"/>
          <p:nvPr/>
        </p:nvSpPr>
        <p:spPr>
          <a:xfrm>
            <a:off x="336884" y="1161277"/>
            <a:ext cx="7936783" cy="830997"/>
          </a:xfrm>
          <a:prstGeom prst="rect">
            <a:avLst/>
          </a:prstGeom>
          <a:noFill/>
        </p:spPr>
        <p:txBody>
          <a:bodyPr wrap="square">
            <a:spAutoFit/>
          </a:bodyPr>
          <a:lstStyle/>
          <a:p>
            <a:r>
              <a:rPr lang="en-US" sz="2400" b="1" dirty="0"/>
              <a:t>PROVINCIAL LEGISLATURE PROCESSES ON SECTION 76 BILLS</a:t>
            </a:r>
          </a:p>
          <a:p>
            <a:endParaRPr lang="en-US" sz="2400" dirty="0"/>
          </a:p>
        </p:txBody>
      </p:sp>
      <p:pic>
        <p:nvPicPr>
          <p:cNvPr id="7" name="Picture 6" descr="Logo, company name&#10;&#10;Description automatically generated">
            <a:extLst>
              <a:ext uri="{FF2B5EF4-FFF2-40B4-BE49-F238E27FC236}">
                <a16:creationId xmlns:a16="http://schemas.microsoft.com/office/drawing/2014/main" id="{D7CEAEEE-00C0-EC1F-251B-C3F93E498E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6582" y="173255"/>
            <a:ext cx="1077218" cy="1077218"/>
          </a:xfrm>
          <a:prstGeom prst="rect">
            <a:avLst/>
          </a:prstGeom>
        </p:spPr>
      </p:pic>
      <p:sp>
        <p:nvSpPr>
          <p:cNvPr id="10" name="TextBox 9">
            <a:extLst>
              <a:ext uri="{FF2B5EF4-FFF2-40B4-BE49-F238E27FC236}">
                <a16:creationId xmlns:a16="http://schemas.microsoft.com/office/drawing/2014/main" id="{8A4A92DF-9D5B-DA81-EB28-8ABC32F0C7A5}"/>
              </a:ext>
            </a:extLst>
          </p:cNvPr>
          <p:cNvSpPr txBox="1"/>
          <p:nvPr/>
        </p:nvSpPr>
        <p:spPr>
          <a:xfrm>
            <a:off x="9331287" y="173255"/>
            <a:ext cx="1454226" cy="1077218"/>
          </a:xfrm>
          <a:prstGeom prst="rect">
            <a:avLst/>
          </a:prstGeom>
          <a:noFill/>
        </p:spPr>
        <p:txBody>
          <a:bodyPr wrap="square" rtlCol="0">
            <a:spAutoFit/>
          </a:bodyPr>
          <a:lstStyle/>
          <a:p>
            <a:r>
              <a:rPr lang="en-US" sz="1600" dirty="0"/>
              <a:t>workshop on the parliamentary process</a:t>
            </a:r>
            <a:endParaRPr lang="en-ZA" sz="1600" dirty="0"/>
          </a:p>
        </p:txBody>
      </p:sp>
      <p:sp>
        <p:nvSpPr>
          <p:cNvPr id="4" name="TextBox 3">
            <a:extLst>
              <a:ext uri="{FF2B5EF4-FFF2-40B4-BE49-F238E27FC236}">
                <a16:creationId xmlns:a16="http://schemas.microsoft.com/office/drawing/2014/main" id="{E72FD7F5-F5AA-9352-FF99-23471282EAAC}"/>
              </a:ext>
            </a:extLst>
          </p:cNvPr>
          <p:cNvSpPr txBox="1"/>
          <p:nvPr/>
        </p:nvSpPr>
        <p:spPr>
          <a:xfrm>
            <a:off x="336885" y="1630495"/>
            <a:ext cx="7123666" cy="4893647"/>
          </a:xfrm>
          <a:prstGeom prst="rect">
            <a:avLst/>
          </a:prstGeom>
          <a:noFill/>
        </p:spPr>
        <p:txBody>
          <a:bodyPr wrap="square" rtlCol="0">
            <a:spAutoFit/>
          </a:bodyPr>
          <a:lstStyle/>
          <a:p>
            <a:pPr marL="457200" indent="-457200">
              <a:buFont typeface="Wingdings" panose="05000000000000000000" pitchFamily="2" charset="2"/>
              <a:buChar char="q"/>
            </a:pPr>
            <a:r>
              <a:rPr lang="en-ZA" sz="2400" dirty="0"/>
              <a:t>the NCOP committee concerned plays no direct role</a:t>
            </a:r>
          </a:p>
          <a:p>
            <a:pPr marL="457200" indent="-457200">
              <a:buFont typeface="Wingdings" panose="05000000000000000000" pitchFamily="2" charset="2"/>
              <a:buChar char="q"/>
            </a:pPr>
            <a:r>
              <a:rPr lang="en-ZA" sz="2400" dirty="0"/>
              <a:t>it is not clear if individual members are involved behind the scenes</a:t>
            </a:r>
          </a:p>
          <a:p>
            <a:pPr marL="457200" indent="-457200">
              <a:buFont typeface="Wingdings" panose="05000000000000000000" pitchFamily="2" charset="2"/>
              <a:buChar char="q"/>
            </a:pPr>
            <a:r>
              <a:rPr lang="en-ZA" sz="2400" dirty="0"/>
              <a:t>in PMG reports on the meetings of other NCOP committees dealing with remitted section 76 Bills, there is no record of members:</a:t>
            </a:r>
          </a:p>
          <a:p>
            <a:pPr marL="914400" lvl="1" indent="-457200">
              <a:buFont typeface="Wingdings" panose="05000000000000000000" pitchFamily="2" charset="2"/>
              <a:buChar char="q"/>
            </a:pPr>
            <a:r>
              <a:rPr lang="en-ZA" sz="2400" dirty="0"/>
              <a:t>asking for feedback or </a:t>
            </a:r>
          </a:p>
          <a:p>
            <a:pPr marL="914400" lvl="1" indent="-457200">
              <a:buFont typeface="Wingdings" panose="05000000000000000000" pitchFamily="2" charset="2"/>
              <a:buChar char="q"/>
            </a:pPr>
            <a:r>
              <a:rPr lang="en-ZA" sz="2400" dirty="0"/>
              <a:t>reporting on progress made inside the provincial committees</a:t>
            </a:r>
          </a:p>
          <a:p>
            <a:pPr marL="457200" indent="-457200">
              <a:buFont typeface="Wingdings" panose="05000000000000000000" pitchFamily="2" charset="2"/>
              <a:buChar char="q"/>
            </a:pPr>
            <a:r>
              <a:rPr lang="en-ZA" sz="2400" dirty="0"/>
              <a:t>it is not clear how stakeholders are notified of opportunities to participate in the provincial process by making submissions or oral representations during public hearings</a:t>
            </a:r>
          </a:p>
        </p:txBody>
      </p:sp>
      <p:sp>
        <p:nvSpPr>
          <p:cNvPr id="6" name="TextBox 5">
            <a:extLst>
              <a:ext uri="{FF2B5EF4-FFF2-40B4-BE49-F238E27FC236}">
                <a16:creationId xmlns:a16="http://schemas.microsoft.com/office/drawing/2014/main" id="{A8CEAEB4-A43F-678E-74BF-EC31DF9F5CCB}"/>
              </a:ext>
            </a:extLst>
          </p:cNvPr>
          <p:cNvSpPr txBox="1"/>
          <p:nvPr/>
        </p:nvSpPr>
        <p:spPr>
          <a:xfrm>
            <a:off x="7802275" y="4296577"/>
            <a:ext cx="3743402" cy="1938992"/>
          </a:xfrm>
          <a:prstGeom prst="rect">
            <a:avLst/>
          </a:prstGeom>
          <a:noFill/>
          <a:ln w="57150">
            <a:solidFill>
              <a:srgbClr val="FF0000"/>
            </a:solidFill>
          </a:ln>
        </p:spPr>
        <p:txBody>
          <a:bodyPr wrap="square" rtlCol="0">
            <a:spAutoFit/>
          </a:bodyPr>
          <a:lstStyle/>
          <a:p>
            <a:r>
              <a:rPr lang="en-ZA" sz="20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Section 118 of the Constitution </a:t>
            </a:r>
            <a:r>
              <a:rPr lang="en-ZA"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requires provincial legislatures to facilitate media and public access to committee meetings unless extraordinary circumstances dictate otherwise</a:t>
            </a:r>
            <a:endParaRPr lang="en-ZA" sz="2000" dirty="0">
              <a:latin typeface="Calibri" panose="020F0502020204030204" pitchFamily="34" charset="0"/>
              <a:cs typeface="Calibri" panose="020F0502020204030204" pitchFamily="34" charset="0"/>
            </a:endParaRPr>
          </a:p>
        </p:txBody>
      </p:sp>
      <p:sp>
        <p:nvSpPr>
          <p:cNvPr id="3" name="Slide Number Placeholder 2">
            <a:extLst>
              <a:ext uri="{FF2B5EF4-FFF2-40B4-BE49-F238E27FC236}">
                <a16:creationId xmlns:a16="http://schemas.microsoft.com/office/drawing/2014/main" id="{ACEFD247-6737-3809-C1F5-31D7F1734C1B}"/>
              </a:ext>
            </a:extLst>
          </p:cNvPr>
          <p:cNvSpPr>
            <a:spLocks noGrp="1"/>
          </p:cNvSpPr>
          <p:nvPr>
            <p:ph type="sldNum" sz="quarter" idx="12"/>
          </p:nvPr>
        </p:nvSpPr>
        <p:spPr/>
        <p:txBody>
          <a:bodyPr/>
          <a:lstStyle/>
          <a:p>
            <a:fld id="{5B5C96CF-024F-40F1-A296-7AECDAA970F5}" type="slidenum">
              <a:rPr lang="en-ZA" smtClean="0"/>
              <a:t>12</a:t>
            </a:fld>
            <a:endParaRPr lang="en-ZA" dirty="0"/>
          </a:p>
        </p:txBody>
      </p:sp>
    </p:spTree>
    <p:extLst>
      <p:ext uri="{BB962C8B-B14F-4D97-AF65-F5344CB8AC3E}">
        <p14:creationId xmlns:p14="http://schemas.microsoft.com/office/powerpoint/2010/main" val="1694624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Picture 5" descr="Colourful strings being woven togehter">
            <a:extLst>
              <a:ext uri="{FF2B5EF4-FFF2-40B4-BE49-F238E27FC236}">
                <a16:creationId xmlns:a16="http://schemas.microsoft.com/office/drawing/2014/main" id="{E600265B-DEC2-42BD-88FF-44C332C4CD73}"/>
              </a:ext>
            </a:extLst>
          </p:cNvPr>
          <p:cNvPicPr>
            <a:picLocks noChangeAspect="1"/>
          </p:cNvPicPr>
          <p:nvPr/>
        </p:nvPicPr>
        <p:blipFill rotWithShape="1">
          <a:blip r:embed="rId2"/>
          <a:srcRect t="13487" r="9091" b="9904"/>
          <a:stretch/>
        </p:blipFill>
        <p:spPr>
          <a:xfrm>
            <a:off x="-4839" y="1940"/>
            <a:ext cx="12191980" cy="6857990"/>
          </a:xfrm>
          <a:prstGeom prst="rect">
            <a:avLst/>
          </a:prstGeom>
          <a:solidFill>
            <a:srgbClr val="FFCCCC"/>
          </a:solidFill>
          <a:ln>
            <a:noFill/>
          </a:ln>
        </p:spPr>
      </p:pic>
      <p:sp>
        <p:nvSpPr>
          <p:cNvPr id="23" name="Rectangle 22">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C1F371-BCDC-C408-D5E2-65019FF7D264}"/>
              </a:ext>
            </a:extLst>
          </p:cNvPr>
          <p:cNvSpPr>
            <a:spLocks noGrp="1"/>
          </p:cNvSpPr>
          <p:nvPr>
            <p:ph type="title"/>
          </p:nvPr>
        </p:nvSpPr>
        <p:spPr>
          <a:xfrm>
            <a:off x="168200" y="0"/>
            <a:ext cx="7366456" cy="1508938"/>
          </a:xfrm>
        </p:spPr>
        <p:txBody>
          <a:bodyPr vert="horz" lIns="91440" tIns="45720" rIns="91440" bIns="45720" rtlCol="0" anchor="ctr">
            <a:normAutofit/>
          </a:bodyPr>
          <a:lstStyle/>
          <a:p>
            <a:pPr>
              <a:lnSpc>
                <a:spcPct val="90000"/>
              </a:lnSpc>
              <a:spcAft>
                <a:spcPts val="600"/>
              </a:spcAft>
            </a:pPr>
            <a:r>
              <a:rPr lang="en-US" sz="2400" b="1" dirty="0">
                <a:solidFill>
                  <a:srgbClr val="7030A0"/>
                </a:solidFill>
              </a:rPr>
              <a:t>Performers Protection Amendment Bill </a:t>
            </a:r>
            <a:r>
              <a:rPr lang="en-US" sz="2400" dirty="0">
                <a:solidFill>
                  <a:srgbClr val="7030A0"/>
                </a:solidFill>
              </a:rPr>
              <a:t>(PPAB) &amp;</a:t>
            </a:r>
            <a:br>
              <a:rPr lang="en-US" sz="2400" dirty="0">
                <a:solidFill>
                  <a:srgbClr val="7030A0"/>
                </a:solidFill>
              </a:rPr>
            </a:br>
            <a:r>
              <a:rPr lang="en-US" sz="2400" b="1" dirty="0">
                <a:solidFill>
                  <a:srgbClr val="7030A0"/>
                </a:solidFill>
              </a:rPr>
              <a:t>Copyright Amendment Bill </a:t>
            </a:r>
            <a:r>
              <a:rPr lang="en-US" sz="2400" dirty="0">
                <a:solidFill>
                  <a:srgbClr val="7030A0"/>
                </a:solidFill>
              </a:rPr>
              <a:t>(CAB)</a:t>
            </a:r>
          </a:p>
        </p:txBody>
      </p:sp>
      <p:sp>
        <p:nvSpPr>
          <p:cNvPr id="5" name="TextBox 4">
            <a:extLst>
              <a:ext uri="{FF2B5EF4-FFF2-40B4-BE49-F238E27FC236}">
                <a16:creationId xmlns:a16="http://schemas.microsoft.com/office/drawing/2014/main" id="{868A62B0-D22F-6E39-95FE-6CD0980E7719}"/>
              </a:ext>
            </a:extLst>
          </p:cNvPr>
          <p:cNvSpPr txBox="1"/>
          <p:nvPr/>
        </p:nvSpPr>
        <p:spPr>
          <a:xfrm>
            <a:off x="754477" y="2666293"/>
            <a:ext cx="6620505" cy="3773010"/>
          </a:xfrm>
          <a:prstGeom prst="rect">
            <a:avLst/>
          </a:prstGeom>
        </p:spPr>
        <p:txBody>
          <a:bodyPr vert="horz" lIns="91440" tIns="45720" rIns="91440" bIns="45720" rtlCol="0">
            <a:normAutofit/>
          </a:bodyPr>
          <a:lstStyle/>
          <a:p>
            <a:pPr>
              <a:lnSpc>
                <a:spcPct val="90000"/>
              </a:lnSpc>
              <a:spcAft>
                <a:spcPts val="600"/>
              </a:spcAft>
            </a:pPr>
            <a:endParaRPr lang="en-US" sz="2400" dirty="0"/>
          </a:p>
        </p:txBody>
      </p:sp>
      <p:sp>
        <p:nvSpPr>
          <p:cNvPr id="8" name="TextBox 7">
            <a:extLst>
              <a:ext uri="{FF2B5EF4-FFF2-40B4-BE49-F238E27FC236}">
                <a16:creationId xmlns:a16="http://schemas.microsoft.com/office/drawing/2014/main" id="{9C2F9CDD-A19B-2B31-7C6A-59C79E4923FB}"/>
              </a:ext>
            </a:extLst>
          </p:cNvPr>
          <p:cNvSpPr txBox="1"/>
          <p:nvPr/>
        </p:nvSpPr>
        <p:spPr>
          <a:xfrm>
            <a:off x="168200" y="1161277"/>
            <a:ext cx="9702913" cy="830997"/>
          </a:xfrm>
          <a:prstGeom prst="rect">
            <a:avLst/>
          </a:prstGeom>
          <a:noFill/>
        </p:spPr>
        <p:txBody>
          <a:bodyPr wrap="square">
            <a:spAutoFit/>
          </a:bodyPr>
          <a:lstStyle/>
          <a:p>
            <a:r>
              <a:rPr lang="en-US" sz="2400" b="1" dirty="0"/>
              <a:t>PROVINCIAL LEGISLATURE PROCESSES ON SECTION 76 BILLS continued</a:t>
            </a:r>
          </a:p>
          <a:p>
            <a:endParaRPr lang="en-US" sz="2400" dirty="0"/>
          </a:p>
        </p:txBody>
      </p:sp>
      <p:pic>
        <p:nvPicPr>
          <p:cNvPr id="7" name="Picture 6" descr="Logo, company name&#10;&#10;Description automatically generated">
            <a:extLst>
              <a:ext uri="{FF2B5EF4-FFF2-40B4-BE49-F238E27FC236}">
                <a16:creationId xmlns:a16="http://schemas.microsoft.com/office/drawing/2014/main" id="{D7CEAEEE-00C0-EC1F-251B-C3F93E498E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6582" y="173255"/>
            <a:ext cx="1077218" cy="1077218"/>
          </a:xfrm>
          <a:prstGeom prst="rect">
            <a:avLst/>
          </a:prstGeom>
        </p:spPr>
      </p:pic>
      <p:sp>
        <p:nvSpPr>
          <p:cNvPr id="10" name="TextBox 9">
            <a:extLst>
              <a:ext uri="{FF2B5EF4-FFF2-40B4-BE49-F238E27FC236}">
                <a16:creationId xmlns:a16="http://schemas.microsoft.com/office/drawing/2014/main" id="{8A4A92DF-9D5B-DA81-EB28-8ABC32F0C7A5}"/>
              </a:ext>
            </a:extLst>
          </p:cNvPr>
          <p:cNvSpPr txBox="1"/>
          <p:nvPr/>
        </p:nvSpPr>
        <p:spPr>
          <a:xfrm>
            <a:off x="9331287" y="173255"/>
            <a:ext cx="1454226" cy="1077218"/>
          </a:xfrm>
          <a:prstGeom prst="rect">
            <a:avLst/>
          </a:prstGeom>
          <a:noFill/>
        </p:spPr>
        <p:txBody>
          <a:bodyPr wrap="square" rtlCol="0">
            <a:spAutoFit/>
          </a:bodyPr>
          <a:lstStyle/>
          <a:p>
            <a:r>
              <a:rPr lang="en-US" sz="1600" dirty="0"/>
              <a:t>workshop on the parliamentary process</a:t>
            </a:r>
            <a:endParaRPr lang="en-ZA" sz="1600" dirty="0"/>
          </a:p>
        </p:txBody>
      </p:sp>
      <p:sp>
        <p:nvSpPr>
          <p:cNvPr id="3" name="TextBox 2">
            <a:extLst>
              <a:ext uri="{FF2B5EF4-FFF2-40B4-BE49-F238E27FC236}">
                <a16:creationId xmlns:a16="http://schemas.microsoft.com/office/drawing/2014/main" id="{17E89889-866C-BE34-3562-BB4AAD55BA15}"/>
              </a:ext>
            </a:extLst>
          </p:cNvPr>
          <p:cNvSpPr txBox="1"/>
          <p:nvPr/>
        </p:nvSpPr>
        <p:spPr>
          <a:xfrm>
            <a:off x="8104957" y="3866920"/>
            <a:ext cx="3944449" cy="400110"/>
          </a:xfrm>
          <a:prstGeom prst="rect">
            <a:avLst/>
          </a:prstGeom>
          <a:noFill/>
        </p:spPr>
        <p:txBody>
          <a:bodyPr wrap="square" rtlCol="0">
            <a:spAutoFit/>
          </a:bodyPr>
          <a:lstStyle/>
          <a:p>
            <a:endParaRPr lang="en-US" sz="2000" dirty="0"/>
          </a:p>
        </p:txBody>
      </p:sp>
      <p:sp>
        <p:nvSpPr>
          <p:cNvPr id="4" name="TextBox 3">
            <a:extLst>
              <a:ext uri="{FF2B5EF4-FFF2-40B4-BE49-F238E27FC236}">
                <a16:creationId xmlns:a16="http://schemas.microsoft.com/office/drawing/2014/main" id="{E72FD7F5-F5AA-9352-FF99-23471282EAAC}"/>
              </a:ext>
            </a:extLst>
          </p:cNvPr>
          <p:cNvSpPr txBox="1"/>
          <p:nvPr/>
        </p:nvSpPr>
        <p:spPr>
          <a:xfrm>
            <a:off x="426119" y="1630496"/>
            <a:ext cx="7366457" cy="5262979"/>
          </a:xfrm>
          <a:prstGeom prst="rect">
            <a:avLst/>
          </a:prstGeom>
          <a:noFill/>
        </p:spPr>
        <p:txBody>
          <a:bodyPr wrap="square" rtlCol="0">
            <a:spAutoFit/>
          </a:bodyPr>
          <a:lstStyle/>
          <a:p>
            <a:pPr marL="457200" indent="-457200">
              <a:buFont typeface="Wingdings" panose="05000000000000000000" pitchFamily="2" charset="2"/>
              <a:buChar char="q"/>
            </a:pPr>
            <a:r>
              <a:rPr lang="en-ZA" sz="2400" dirty="0"/>
              <a:t>the media rarely if ever report on the provincial process</a:t>
            </a:r>
          </a:p>
          <a:p>
            <a:pPr marL="457200" indent="-457200">
              <a:buFont typeface="Wingdings" panose="05000000000000000000" pitchFamily="2" charset="2"/>
              <a:buChar char="q"/>
            </a:pPr>
            <a:r>
              <a:rPr lang="en-ZA" sz="2400" dirty="0"/>
              <a:t>except in the Western Cape, there are no publicly available records of provincial committee meetings</a:t>
            </a:r>
          </a:p>
          <a:p>
            <a:pPr marL="457200" indent="-457200">
              <a:buFont typeface="Wingdings" panose="05000000000000000000" pitchFamily="2" charset="2"/>
              <a:buChar char="q"/>
            </a:pPr>
            <a:r>
              <a:rPr lang="en-ZA" sz="2400" dirty="0"/>
              <a:t>it is difficult to identify and contact most provincial committee secretaries </a:t>
            </a:r>
          </a:p>
          <a:p>
            <a:pPr marL="457200" indent="-457200">
              <a:buFont typeface="Wingdings" panose="05000000000000000000" pitchFamily="2" charset="2"/>
              <a:buChar char="q"/>
            </a:pPr>
            <a:r>
              <a:rPr lang="en-ZA" sz="2400" dirty="0"/>
              <a:t>it is not clear if representatives of the national government department concerned attend provincial hearings</a:t>
            </a:r>
          </a:p>
          <a:p>
            <a:pPr marL="457200" indent="-457200">
              <a:buFont typeface="Wingdings" panose="05000000000000000000" pitchFamily="2" charset="2"/>
              <a:buChar char="q"/>
            </a:pPr>
            <a:r>
              <a:rPr lang="en-ZA" sz="2400" dirty="0"/>
              <a:t>it is not clear if provincial committees receive a response from the national government department concerned on written and oral submissions made during the provincial public participation process </a:t>
            </a:r>
          </a:p>
          <a:p>
            <a:pPr marL="457200" indent="-457200">
              <a:buFont typeface="Wingdings" panose="05000000000000000000" pitchFamily="2" charset="2"/>
              <a:buChar char="q"/>
            </a:pPr>
            <a:endParaRPr lang="en-ZA" sz="2400" dirty="0"/>
          </a:p>
        </p:txBody>
      </p:sp>
      <p:sp>
        <p:nvSpPr>
          <p:cNvPr id="6" name="TextBox 5">
            <a:extLst>
              <a:ext uri="{FF2B5EF4-FFF2-40B4-BE49-F238E27FC236}">
                <a16:creationId xmlns:a16="http://schemas.microsoft.com/office/drawing/2014/main" id="{20570F88-20E5-7802-9B38-2FA2B21CB9C8}"/>
              </a:ext>
            </a:extLst>
          </p:cNvPr>
          <p:cNvSpPr txBox="1"/>
          <p:nvPr/>
        </p:nvSpPr>
        <p:spPr>
          <a:xfrm>
            <a:off x="7802275" y="4296577"/>
            <a:ext cx="3743402" cy="1938992"/>
          </a:xfrm>
          <a:prstGeom prst="rect">
            <a:avLst/>
          </a:prstGeom>
          <a:noFill/>
          <a:ln w="57150">
            <a:solidFill>
              <a:srgbClr val="FF0000"/>
            </a:solidFill>
          </a:ln>
        </p:spPr>
        <p:txBody>
          <a:bodyPr wrap="square" rtlCol="0">
            <a:spAutoFit/>
          </a:bodyPr>
          <a:lstStyle/>
          <a:p>
            <a:r>
              <a:rPr lang="en-ZA" sz="20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Section 118 of the Constitution </a:t>
            </a:r>
            <a:r>
              <a:rPr lang="en-ZA"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requires provincial legislatures to facilitate media and public access to committee meetings unless extraordinary circumstances dictate otherwise</a:t>
            </a:r>
            <a:endParaRPr lang="en-ZA" sz="2000" dirty="0">
              <a:latin typeface="Calibri" panose="020F0502020204030204" pitchFamily="34" charset="0"/>
              <a:cs typeface="Calibri" panose="020F0502020204030204" pitchFamily="34" charset="0"/>
            </a:endParaRPr>
          </a:p>
        </p:txBody>
      </p:sp>
      <p:sp>
        <p:nvSpPr>
          <p:cNvPr id="9" name="Slide Number Placeholder 8">
            <a:extLst>
              <a:ext uri="{FF2B5EF4-FFF2-40B4-BE49-F238E27FC236}">
                <a16:creationId xmlns:a16="http://schemas.microsoft.com/office/drawing/2014/main" id="{CE5DABA9-74C9-416A-2F37-43F1D120CC08}"/>
              </a:ext>
            </a:extLst>
          </p:cNvPr>
          <p:cNvSpPr>
            <a:spLocks noGrp="1"/>
          </p:cNvSpPr>
          <p:nvPr>
            <p:ph type="sldNum" sz="quarter" idx="12"/>
          </p:nvPr>
        </p:nvSpPr>
        <p:spPr/>
        <p:txBody>
          <a:bodyPr/>
          <a:lstStyle/>
          <a:p>
            <a:fld id="{5B5C96CF-024F-40F1-A296-7AECDAA970F5}" type="slidenum">
              <a:rPr lang="en-ZA" smtClean="0"/>
              <a:t>13</a:t>
            </a:fld>
            <a:endParaRPr lang="en-ZA" dirty="0"/>
          </a:p>
        </p:txBody>
      </p:sp>
    </p:spTree>
    <p:extLst>
      <p:ext uri="{BB962C8B-B14F-4D97-AF65-F5344CB8AC3E}">
        <p14:creationId xmlns:p14="http://schemas.microsoft.com/office/powerpoint/2010/main" val="18093165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Picture 5" descr="Colourful strings being woven togehter">
            <a:extLst>
              <a:ext uri="{FF2B5EF4-FFF2-40B4-BE49-F238E27FC236}">
                <a16:creationId xmlns:a16="http://schemas.microsoft.com/office/drawing/2014/main" id="{E600265B-DEC2-42BD-88FF-44C332C4CD73}"/>
              </a:ext>
            </a:extLst>
          </p:cNvPr>
          <p:cNvPicPr>
            <a:picLocks noChangeAspect="1"/>
          </p:cNvPicPr>
          <p:nvPr/>
        </p:nvPicPr>
        <p:blipFill rotWithShape="1">
          <a:blip r:embed="rId2"/>
          <a:srcRect t="13487" r="9091" b="9904"/>
          <a:stretch/>
        </p:blipFill>
        <p:spPr>
          <a:xfrm>
            <a:off x="-4839" y="1940"/>
            <a:ext cx="12191980" cy="6857990"/>
          </a:xfrm>
          <a:prstGeom prst="rect">
            <a:avLst/>
          </a:prstGeom>
          <a:solidFill>
            <a:srgbClr val="FFCCCC"/>
          </a:solidFill>
          <a:ln>
            <a:noFill/>
          </a:ln>
        </p:spPr>
      </p:pic>
      <p:sp>
        <p:nvSpPr>
          <p:cNvPr id="23" name="Rectangle 22">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C1F371-BCDC-C408-D5E2-65019FF7D264}"/>
              </a:ext>
            </a:extLst>
          </p:cNvPr>
          <p:cNvSpPr>
            <a:spLocks noGrp="1"/>
          </p:cNvSpPr>
          <p:nvPr>
            <p:ph type="title"/>
          </p:nvPr>
        </p:nvSpPr>
        <p:spPr>
          <a:xfrm>
            <a:off x="168200" y="0"/>
            <a:ext cx="7366456" cy="1508938"/>
          </a:xfrm>
        </p:spPr>
        <p:txBody>
          <a:bodyPr vert="horz" lIns="91440" tIns="45720" rIns="91440" bIns="45720" rtlCol="0" anchor="ctr">
            <a:normAutofit/>
          </a:bodyPr>
          <a:lstStyle/>
          <a:p>
            <a:pPr>
              <a:lnSpc>
                <a:spcPct val="90000"/>
              </a:lnSpc>
              <a:spcAft>
                <a:spcPts val="600"/>
              </a:spcAft>
            </a:pPr>
            <a:r>
              <a:rPr lang="en-US" sz="2400" b="1" dirty="0">
                <a:solidFill>
                  <a:srgbClr val="7030A0"/>
                </a:solidFill>
              </a:rPr>
              <a:t>Performers Protection Amendment Bill </a:t>
            </a:r>
            <a:r>
              <a:rPr lang="en-US" sz="2400" dirty="0">
                <a:solidFill>
                  <a:srgbClr val="7030A0"/>
                </a:solidFill>
              </a:rPr>
              <a:t>(PPAB) &amp;</a:t>
            </a:r>
            <a:br>
              <a:rPr lang="en-US" sz="2400" dirty="0">
                <a:solidFill>
                  <a:srgbClr val="7030A0"/>
                </a:solidFill>
              </a:rPr>
            </a:br>
            <a:r>
              <a:rPr lang="en-US" sz="2400" b="1" dirty="0">
                <a:solidFill>
                  <a:srgbClr val="7030A0"/>
                </a:solidFill>
              </a:rPr>
              <a:t>Copyright Amendment Bill </a:t>
            </a:r>
            <a:r>
              <a:rPr lang="en-US" sz="2400" dirty="0">
                <a:solidFill>
                  <a:srgbClr val="7030A0"/>
                </a:solidFill>
              </a:rPr>
              <a:t>(CAB)</a:t>
            </a:r>
          </a:p>
        </p:txBody>
      </p:sp>
      <p:sp>
        <p:nvSpPr>
          <p:cNvPr id="5" name="TextBox 4">
            <a:extLst>
              <a:ext uri="{FF2B5EF4-FFF2-40B4-BE49-F238E27FC236}">
                <a16:creationId xmlns:a16="http://schemas.microsoft.com/office/drawing/2014/main" id="{868A62B0-D22F-6E39-95FE-6CD0980E7719}"/>
              </a:ext>
            </a:extLst>
          </p:cNvPr>
          <p:cNvSpPr txBox="1"/>
          <p:nvPr/>
        </p:nvSpPr>
        <p:spPr>
          <a:xfrm>
            <a:off x="754477" y="2666293"/>
            <a:ext cx="6620505" cy="3773010"/>
          </a:xfrm>
          <a:prstGeom prst="rect">
            <a:avLst/>
          </a:prstGeom>
        </p:spPr>
        <p:txBody>
          <a:bodyPr vert="horz" lIns="91440" tIns="45720" rIns="91440" bIns="45720" rtlCol="0">
            <a:normAutofit/>
          </a:bodyPr>
          <a:lstStyle/>
          <a:p>
            <a:pPr>
              <a:lnSpc>
                <a:spcPct val="90000"/>
              </a:lnSpc>
              <a:spcAft>
                <a:spcPts val="600"/>
              </a:spcAft>
            </a:pPr>
            <a:endParaRPr lang="en-US" sz="2400" dirty="0"/>
          </a:p>
        </p:txBody>
      </p:sp>
      <p:sp>
        <p:nvSpPr>
          <p:cNvPr id="8" name="TextBox 7">
            <a:extLst>
              <a:ext uri="{FF2B5EF4-FFF2-40B4-BE49-F238E27FC236}">
                <a16:creationId xmlns:a16="http://schemas.microsoft.com/office/drawing/2014/main" id="{9C2F9CDD-A19B-2B31-7C6A-59C79E4923FB}"/>
              </a:ext>
            </a:extLst>
          </p:cNvPr>
          <p:cNvSpPr txBox="1"/>
          <p:nvPr/>
        </p:nvSpPr>
        <p:spPr>
          <a:xfrm>
            <a:off x="168200" y="1161277"/>
            <a:ext cx="9702913" cy="830997"/>
          </a:xfrm>
          <a:prstGeom prst="rect">
            <a:avLst/>
          </a:prstGeom>
          <a:noFill/>
        </p:spPr>
        <p:txBody>
          <a:bodyPr wrap="square">
            <a:spAutoFit/>
          </a:bodyPr>
          <a:lstStyle/>
          <a:p>
            <a:r>
              <a:rPr lang="en-US" sz="2400" b="1" dirty="0"/>
              <a:t>PROVINCIAL LEGISLATURE PROCESSES ON SECTION 76 BILLS continued</a:t>
            </a:r>
          </a:p>
          <a:p>
            <a:endParaRPr lang="en-US" sz="2400" dirty="0"/>
          </a:p>
        </p:txBody>
      </p:sp>
      <p:pic>
        <p:nvPicPr>
          <p:cNvPr id="7" name="Picture 6" descr="Logo, company name&#10;&#10;Description automatically generated">
            <a:extLst>
              <a:ext uri="{FF2B5EF4-FFF2-40B4-BE49-F238E27FC236}">
                <a16:creationId xmlns:a16="http://schemas.microsoft.com/office/drawing/2014/main" id="{D7CEAEEE-00C0-EC1F-251B-C3F93E498E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6582" y="173255"/>
            <a:ext cx="1077218" cy="1077218"/>
          </a:xfrm>
          <a:prstGeom prst="rect">
            <a:avLst/>
          </a:prstGeom>
        </p:spPr>
      </p:pic>
      <p:sp>
        <p:nvSpPr>
          <p:cNvPr id="10" name="TextBox 9">
            <a:extLst>
              <a:ext uri="{FF2B5EF4-FFF2-40B4-BE49-F238E27FC236}">
                <a16:creationId xmlns:a16="http://schemas.microsoft.com/office/drawing/2014/main" id="{8A4A92DF-9D5B-DA81-EB28-8ABC32F0C7A5}"/>
              </a:ext>
            </a:extLst>
          </p:cNvPr>
          <p:cNvSpPr txBox="1"/>
          <p:nvPr/>
        </p:nvSpPr>
        <p:spPr>
          <a:xfrm>
            <a:off x="9331287" y="173255"/>
            <a:ext cx="1454226" cy="1077218"/>
          </a:xfrm>
          <a:prstGeom prst="rect">
            <a:avLst/>
          </a:prstGeom>
          <a:noFill/>
        </p:spPr>
        <p:txBody>
          <a:bodyPr wrap="square" rtlCol="0">
            <a:spAutoFit/>
          </a:bodyPr>
          <a:lstStyle/>
          <a:p>
            <a:r>
              <a:rPr lang="en-US" sz="1600" dirty="0"/>
              <a:t>workshop on the parliamentary process</a:t>
            </a:r>
            <a:endParaRPr lang="en-ZA" sz="1600" dirty="0"/>
          </a:p>
        </p:txBody>
      </p:sp>
      <p:sp>
        <p:nvSpPr>
          <p:cNvPr id="3" name="TextBox 2">
            <a:extLst>
              <a:ext uri="{FF2B5EF4-FFF2-40B4-BE49-F238E27FC236}">
                <a16:creationId xmlns:a16="http://schemas.microsoft.com/office/drawing/2014/main" id="{17E89889-866C-BE34-3562-BB4AAD55BA15}"/>
              </a:ext>
            </a:extLst>
          </p:cNvPr>
          <p:cNvSpPr txBox="1"/>
          <p:nvPr/>
        </p:nvSpPr>
        <p:spPr>
          <a:xfrm>
            <a:off x="8104957" y="3866920"/>
            <a:ext cx="3944449" cy="400110"/>
          </a:xfrm>
          <a:prstGeom prst="rect">
            <a:avLst/>
          </a:prstGeom>
          <a:noFill/>
        </p:spPr>
        <p:txBody>
          <a:bodyPr wrap="square" rtlCol="0">
            <a:spAutoFit/>
          </a:bodyPr>
          <a:lstStyle/>
          <a:p>
            <a:endParaRPr lang="en-US" sz="2000" dirty="0"/>
          </a:p>
        </p:txBody>
      </p:sp>
      <p:sp>
        <p:nvSpPr>
          <p:cNvPr id="4" name="TextBox 3">
            <a:extLst>
              <a:ext uri="{FF2B5EF4-FFF2-40B4-BE49-F238E27FC236}">
                <a16:creationId xmlns:a16="http://schemas.microsoft.com/office/drawing/2014/main" id="{E72FD7F5-F5AA-9352-FF99-23471282EAAC}"/>
              </a:ext>
            </a:extLst>
          </p:cNvPr>
          <p:cNvSpPr txBox="1"/>
          <p:nvPr/>
        </p:nvSpPr>
        <p:spPr>
          <a:xfrm>
            <a:off x="252542" y="1565875"/>
            <a:ext cx="7366455" cy="5262979"/>
          </a:xfrm>
          <a:prstGeom prst="rect">
            <a:avLst/>
          </a:prstGeom>
          <a:noFill/>
        </p:spPr>
        <p:txBody>
          <a:bodyPr wrap="square" rtlCol="0">
            <a:spAutoFit/>
          </a:bodyPr>
          <a:lstStyle/>
          <a:p>
            <a:pPr marL="457200" indent="-457200">
              <a:buFont typeface="Wingdings" panose="05000000000000000000" pitchFamily="2" charset="2"/>
              <a:buChar char="q"/>
            </a:pPr>
            <a:r>
              <a:rPr lang="en-ZA" sz="2400" dirty="0"/>
              <a:t>PMG records of one NCOP committee meeting on a section 76 Bill refer to a six-week timeframe within which the provincial legislatures are expected to initiate and conclude their public participation processes</a:t>
            </a:r>
          </a:p>
          <a:p>
            <a:pPr marL="457200" indent="-457200">
              <a:buFont typeface="Wingdings" panose="05000000000000000000" pitchFamily="2" charset="2"/>
              <a:buChar char="q"/>
            </a:pPr>
            <a:r>
              <a:rPr lang="en-ZA" sz="2400" dirty="0"/>
              <a:t>it is not clear if, during that six-week period, each committee concerned is required to produce a report on the input received for consideration at a plenary session</a:t>
            </a:r>
          </a:p>
          <a:p>
            <a:pPr marL="457200" indent="-457200">
              <a:buFont typeface="Wingdings" panose="05000000000000000000" pitchFamily="2" charset="2"/>
              <a:buChar char="q"/>
            </a:pPr>
            <a:r>
              <a:rPr lang="en-ZA" sz="2400" dirty="0"/>
              <a:t>it is not clear how many provincial legislatures publish order papers for each plenary beforehand</a:t>
            </a:r>
          </a:p>
          <a:p>
            <a:pPr marL="457200" indent="-457200">
              <a:buFont typeface="Wingdings" panose="05000000000000000000" pitchFamily="2" charset="2"/>
              <a:buChar char="q"/>
            </a:pPr>
            <a:r>
              <a:rPr lang="en-ZA" sz="2400" dirty="0"/>
              <a:t>lack of clarity may not be deliberate, but it could undermine transparency – which would obstruct public participation and would be unconstitutional</a:t>
            </a:r>
          </a:p>
        </p:txBody>
      </p:sp>
      <p:sp>
        <p:nvSpPr>
          <p:cNvPr id="6" name="TextBox 5">
            <a:extLst>
              <a:ext uri="{FF2B5EF4-FFF2-40B4-BE49-F238E27FC236}">
                <a16:creationId xmlns:a16="http://schemas.microsoft.com/office/drawing/2014/main" id="{20570F88-20E5-7802-9B38-2FA2B21CB9C8}"/>
              </a:ext>
            </a:extLst>
          </p:cNvPr>
          <p:cNvSpPr txBox="1"/>
          <p:nvPr/>
        </p:nvSpPr>
        <p:spPr>
          <a:xfrm>
            <a:off x="8079350" y="4296577"/>
            <a:ext cx="3944449" cy="1938992"/>
          </a:xfrm>
          <a:prstGeom prst="rect">
            <a:avLst/>
          </a:prstGeom>
          <a:noFill/>
          <a:ln w="57150">
            <a:solidFill>
              <a:srgbClr val="FF0000"/>
            </a:solidFill>
          </a:ln>
        </p:spPr>
        <p:txBody>
          <a:bodyPr wrap="square" rtlCol="0">
            <a:spAutoFit/>
          </a:bodyPr>
          <a:lstStyle/>
          <a:p>
            <a:r>
              <a:rPr lang="en-ZA" sz="20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Section 118 of the Constitution </a:t>
            </a:r>
            <a:r>
              <a:rPr lang="en-ZA" sz="20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requires provincial legislatures to facilitate media and public access to committee meetings unless extraordinary circumstances dictate otherwise</a:t>
            </a:r>
            <a:endParaRPr lang="en-ZA" sz="2000" dirty="0">
              <a:latin typeface="Calibri" panose="020F0502020204030204" pitchFamily="34" charset="0"/>
              <a:cs typeface="Calibri" panose="020F0502020204030204" pitchFamily="34" charset="0"/>
            </a:endParaRPr>
          </a:p>
        </p:txBody>
      </p:sp>
      <p:sp>
        <p:nvSpPr>
          <p:cNvPr id="9" name="Slide Number Placeholder 8">
            <a:extLst>
              <a:ext uri="{FF2B5EF4-FFF2-40B4-BE49-F238E27FC236}">
                <a16:creationId xmlns:a16="http://schemas.microsoft.com/office/drawing/2014/main" id="{DD5DA847-7119-7F44-05C6-34DD2ABE721E}"/>
              </a:ext>
            </a:extLst>
          </p:cNvPr>
          <p:cNvSpPr>
            <a:spLocks noGrp="1"/>
          </p:cNvSpPr>
          <p:nvPr>
            <p:ph type="sldNum" sz="quarter" idx="12"/>
          </p:nvPr>
        </p:nvSpPr>
        <p:spPr/>
        <p:txBody>
          <a:bodyPr/>
          <a:lstStyle/>
          <a:p>
            <a:fld id="{5B5C96CF-024F-40F1-A296-7AECDAA970F5}" type="slidenum">
              <a:rPr lang="en-ZA" smtClean="0"/>
              <a:t>14</a:t>
            </a:fld>
            <a:endParaRPr lang="en-ZA" dirty="0"/>
          </a:p>
        </p:txBody>
      </p:sp>
    </p:spTree>
    <p:extLst>
      <p:ext uri="{BB962C8B-B14F-4D97-AF65-F5344CB8AC3E}">
        <p14:creationId xmlns:p14="http://schemas.microsoft.com/office/powerpoint/2010/main" val="2537944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Picture 5" descr="Colourful strings being woven togehter">
            <a:extLst>
              <a:ext uri="{FF2B5EF4-FFF2-40B4-BE49-F238E27FC236}">
                <a16:creationId xmlns:a16="http://schemas.microsoft.com/office/drawing/2014/main" id="{E600265B-DEC2-42BD-88FF-44C332C4CD73}"/>
              </a:ext>
            </a:extLst>
          </p:cNvPr>
          <p:cNvPicPr>
            <a:picLocks noChangeAspect="1"/>
          </p:cNvPicPr>
          <p:nvPr/>
        </p:nvPicPr>
        <p:blipFill rotWithShape="1">
          <a:blip r:embed="rId2"/>
          <a:srcRect t="13487" r="9091" b="9904"/>
          <a:stretch/>
        </p:blipFill>
        <p:spPr>
          <a:xfrm>
            <a:off x="-4839" y="1940"/>
            <a:ext cx="12191980" cy="6857990"/>
          </a:xfrm>
          <a:prstGeom prst="rect">
            <a:avLst/>
          </a:prstGeom>
          <a:solidFill>
            <a:srgbClr val="FFCCCC"/>
          </a:solidFill>
          <a:ln>
            <a:noFill/>
          </a:ln>
        </p:spPr>
      </p:pic>
      <p:sp>
        <p:nvSpPr>
          <p:cNvPr id="23" name="Rectangle 22">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C1F371-BCDC-C408-D5E2-65019FF7D264}"/>
              </a:ext>
            </a:extLst>
          </p:cNvPr>
          <p:cNvSpPr>
            <a:spLocks noGrp="1"/>
          </p:cNvSpPr>
          <p:nvPr>
            <p:ph type="title"/>
          </p:nvPr>
        </p:nvSpPr>
        <p:spPr>
          <a:xfrm>
            <a:off x="418640" y="-1"/>
            <a:ext cx="7116016" cy="1630495"/>
          </a:xfrm>
        </p:spPr>
        <p:txBody>
          <a:bodyPr vert="horz" lIns="91440" tIns="45720" rIns="91440" bIns="45720" rtlCol="0" anchor="ctr">
            <a:normAutofit/>
          </a:bodyPr>
          <a:lstStyle/>
          <a:p>
            <a:pPr>
              <a:lnSpc>
                <a:spcPct val="90000"/>
              </a:lnSpc>
              <a:spcAft>
                <a:spcPts val="600"/>
              </a:spcAft>
            </a:pPr>
            <a:r>
              <a:rPr lang="en-US" sz="2400" b="1" dirty="0">
                <a:solidFill>
                  <a:srgbClr val="7030A0"/>
                </a:solidFill>
              </a:rPr>
              <a:t>Performers Protection Amendment Bill </a:t>
            </a:r>
            <a:r>
              <a:rPr lang="en-US" sz="2400" dirty="0">
                <a:solidFill>
                  <a:srgbClr val="7030A0"/>
                </a:solidFill>
              </a:rPr>
              <a:t>(PPAB) &amp;</a:t>
            </a:r>
            <a:br>
              <a:rPr lang="en-US" sz="2400" dirty="0">
                <a:solidFill>
                  <a:srgbClr val="7030A0"/>
                </a:solidFill>
              </a:rPr>
            </a:br>
            <a:r>
              <a:rPr lang="en-US" sz="2400" b="1" dirty="0">
                <a:solidFill>
                  <a:srgbClr val="7030A0"/>
                </a:solidFill>
              </a:rPr>
              <a:t>Copyright Amendment Bill </a:t>
            </a:r>
            <a:r>
              <a:rPr lang="en-US" sz="2400" dirty="0">
                <a:solidFill>
                  <a:srgbClr val="7030A0"/>
                </a:solidFill>
              </a:rPr>
              <a:t>(CAB)</a:t>
            </a:r>
            <a:br>
              <a:rPr lang="en-US" sz="2400" dirty="0">
                <a:solidFill>
                  <a:srgbClr val="7030A0"/>
                </a:solidFill>
              </a:rPr>
            </a:br>
            <a:endParaRPr lang="en-US" sz="2400" dirty="0">
              <a:solidFill>
                <a:srgbClr val="7030A0"/>
              </a:solidFill>
            </a:endParaRPr>
          </a:p>
        </p:txBody>
      </p:sp>
      <p:sp>
        <p:nvSpPr>
          <p:cNvPr id="5" name="TextBox 4">
            <a:extLst>
              <a:ext uri="{FF2B5EF4-FFF2-40B4-BE49-F238E27FC236}">
                <a16:creationId xmlns:a16="http://schemas.microsoft.com/office/drawing/2014/main" id="{868A62B0-D22F-6E39-95FE-6CD0980E7719}"/>
              </a:ext>
            </a:extLst>
          </p:cNvPr>
          <p:cNvSpPr txBox="1"/>
          <p:nvPr/>
        </p:nvSpPr>
        <p:spPr>
          <a:xfrm>
            <a:off x="754477" y="2666293"/>
            <a:ext cx="6620505" cy="3773010"/>
          </a:xfrm>
          <a:prstGeom prst="rect">
            <a:avLst/>
          </a:prstGeom>
        </p:spPr>
        <p:txBody>
          <a:bodyPr vert="horz" lIns="91440" tIns="45720" rIns="91440" bIns="45720" rtlCol="0">
            <a:normAutofit/>
          </a:bodyPr>
          <a:lstStyle/>
          <a:p>
            <a:pPr>
              <a:lnSpc>
                <a:spcPct val="90000"/>
              </a:lnSpc>
              <a:spcAft>
                <a:spcPts val="600"/>
              </a:spcAft>
            </a:pPr>
            <a:endParaRPr lang="en-US" sz="2400" dirty="0"/>
          </a:p>
        </p:txBody>
      </p:sp>
      <p:sp>
        <p:nvSpPr>
          <p:cNvPr id="8" name="TextBox 7">
            <a:extLst>
              <a:ext uri="{FF2B5EF4-FFF2-40B4-BE49-F238E27FC236}">
                <a16:creationId xmlns:a16="http://schemas.microsoft.com/office/drawing/2014/main" id="{9C2F9CDD-A19B-2B31-7C6A-59C79E4923FB}"/>
              </a:ext>
            </a:extLst>
          </p:cNvPr>
          <p:cNvSpPr txBox="1"/>
          <p:nvPr/>
        </p:nvSpPr>
        <p:spPr>
          <a:xfrm>
            <a:off x="418640" y="1161277"/>
            <a:ext cx="6180463" cy="461665"/>
          </a:xfrm>
          <a:prstGeom prst="rect">
            <a:avLst/>
          </a:prstGeom>
          <a:noFill/>
        </p:spPr>
        <p:txBody>
          <a:bodyPr wrap="square">
            <a:spAutoFit/>
          </a:bodyPr>
          <a:lstStyle/>
          <a:p>
            <a:r>
              <a:rPr lang="en-US" sz="2400" b="1" dirty="0"/>
              <a:t>PROVINCIAL NEGOTIATING MANDATES</a:t>
            </a:r>
          </a:p>
        </p:txBody>
      </p:sp>
      <p:pic>
        <p:nvPicPr>
          <p:cNvPr id="7" name="Picture 6" descr="Logo, company name&#10;&#10;Description automatically generated">
            <a:extLst>
              <a:ext uri="{FF2B5EF4-FFF2-40B4-BE49-F238E27FC236}">
                <a16:creationId xmlns:a16="http://schemas.microsoft.com/office/drawing/2014/main" id="{D7CEAEEE-00C0-EC1F-251B-C3F93E498E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6582" y="173255"/>
            <a:ext cx="1077218" cy="1077218"/>
          </a:xfrm>
          <a:prstGeom prst="rect">
            <a:avLst/>
          </a:prstGeom>
        </p:spPr>
      </p:pic>
      <p:sp>
        <p:nvSpPr>
          <p:cNvPr id="10" name="TextBox 9">
            <a:extLst>
              <a:ext uri="{FF2B5EF4-FFF2-40B4-BE49-F238E27FC236}">
                <a16:creationId xmlns:a16="http://schemas.microsoft.com/office/drawing/2014/main" id="{8A4A92DF-9D5B-DA81-EB28-8ABC32F0C7A5}"/>
              </a:ext>
            </a:extLst>
          </p:cNvPr>
          <p:cNvSpPr txBox="1"/>
          <p:nvPr/>
        </p:nvSpPr>
        <p:spPr>
          <a:xfrm>
            <a:off x="9331287" y="173255"/>
            <a:ext cx="1454226" cy="1077218"/>
          </a:xfrm>
          <a:prstGeom prst="rect">
            <a:avLst/>
          </a:prstGeom>
          <a:noFill/>
        </p:spPr>
        <p:txBody>
          <a:bodyPr wrap="square" rtlCol="0">
            <a:spAutoFit/>
          </a:bodyPr>
          <a:lstStyle/>
          <a:p>
            <a:r>
              <a:rPr lang="en-US" sz="1600" dirty="0"/>
              <a:t>workshop on the parliamentary process</a:t>
            </a:r>
            <a:endParaRPr lang="en-ZA" sz="1600" dirty="0"/>
          </a:p>
        </p:txBody>
      </p:sp>
      <p:sp>
        <p:nvSpPr>
          <p:cNvPr id="3" name="TextBox 2">
            <a:extLst>
              <a:ext uri="{FF2B5EF4-FFF2-40B4-BE49-F238E27FC236}">
                <a16:creationId xmlns:a16="http://schemas.microsoft.com/office/drawing/2014/main" id="{17E89889-866C-BE34-3562-BB4AAD55BA15}"/>
              </a:ext>
            </a:extLst>
          </p:cNvPr>
          <p:cNvSpPr txBox="1"/>
          <p:nvPr/>
        </p:nvSpPr>
        <p:spPr>
          <a:xfrm>
            <a:off x="8104957" y="3866920"/>
            <a:ext cx="3944449" cy="400110"/>
          </a:xfrm>
          <a:prstGeom prst="rect">
            <a:avLst/>
          </a:prstGeom>
          <a:noFill/>
        </p:spPr>
        <p:txBody>
          <a:bodyPr wrap="square" rtlCol="0">
            <a:spAutoFit/>
          </a:bodyPr>
          <a:lstStyle/>
          <a:p>
            <a:endParaRPr lang="en-US" sz="2000" dirty="0"/>
          </a:p>
        </p:txBody>
      </p:sp>
      <p:sp>
        <p:nvSpPr>
          <p:cNvPr id="4" name="TextBox 3">
            <a:extLst>
              <a:ext uri="{FF2B5EF4-FFF2-40B4-BE49-F238E27FC236}">
                <a16:creationId xmlns:a16="http://schemas.microsoft.com/office/drawing/2014/main" id="{E72FD7F5-F5AA-9352-FF99-23471282EAAC}"/>
              </a:ext>
            </a:extLst>
          </p:cNvPr>
          <p:cNvSpPr txBox="1"/>
          <p:nvPr/>
        </p:nvSpPr>
        <p:spPr>
          <a:xfrm>
            <a:off x="495759" y="1630495"/>
            <a:ext cx="7038897" cy="4524315"/>
          </a:xfrm>
          <a:prstGeom prst="rect">
            <a:avLst/>
          </a:prstGeom>
          <a:noFill/>
        </p:spPr>
        <p:txBody>
          <a:bodyPr wrap="square" rtlCol="0">
            <a:spAutoFit/>
          </a:bodyPr>
          <a:lstStyle/>
          <a:p>
            <a:pPr marL="457200" indent="-457200">
              <a:buFont typeface="Wingdings" panose="05000000000000000000" pitchFamily="2" charset="2"/>
              <a:buChar char="q"/>
            </a:pPr>
            <a:r>
              <a:rPr lang="en-ZA" sz="2400" dirty="0"/>
              <a:t>when an NCOP committee meets to consider negotiating mandates on a section 76 Bill, should any report submitted by a provincial legislature include proposals for amendments they must be put to the vote </a:t>
            </a:r>
          </a:p>
          <a:p>
            <a:pPr marL="457200" indent="-457200">
              <a:buFont typeface="Wingdings" panose="05000000000000000000" pitchFamily="2" charset="2"/>
              <a:buChar char="q"/>
            </a:pPr>
            <a:r>
              <a:rPr lang="en-ZA" sz="2400" dirty="0"/>
              <a:t>in the NCOP committee, the representatives of at least five provinces must vote in favour of each amendment proposed</a:t>
            </a:r>
          </a:p>
          <a:p>
            <a:pPr marL="457200" indent="-457200">
              <a:buFont typeface="Wingdings" panose="05000000000000000000" pitchFamily="2" charset="2"/>
              <a:buChar char="q"/>
            </a:pPr>
            <a:r>
              <a:rPr lang="en-ZA" sz="2400" dirty="0"/>
              <a:t>a list of agreed amendments is then sent to the provincial legislatures, which prepare and submit their final mandates on the Bill</a:t>
            </a:r>
          </a:p>
          <a:p>
            <a:pPr marL="457200" indent="-457200">
              <a:buFont typeface="Wingdings" panose="05000000000000000000" pitchFamily="2" charset="2"/>
              <a:buChar char="q"/>
            </a:pPr>
            <a:endParaRPr lang="en-ZA" sz="2400" dirty="0"/>
          </a:p>
        </p:txBody>
      </p:sp>
      <p:sp>
        <p:nvSpPr>
          <p:cNvPr id="9" name="TextBox 8">
            <a:extLst>
              <a:ext uri="{FF2B5EF4-FFF2-40B4-BE49-F238E27FC236}">
                <a16:creationId xmlns:a16="http://schemas.microsoft.com/office/drawing/2014/main" id="{2E685B28-D255-EBB3-705D-465649CD955D}"/>
              </a:ext>
            </a:extLst>
          </p:cNvPr>
          <p:cNvSpPr txBox="1"/>
          <p:nvPr/>
        </p:nvSpPr>
        <p:spPr>
          <a:xfrm>
            <a:off x="7945283" y="4043191"/>
            <a:ext cx="3492239" cy="1938992"/>
          </a:xfrm>
          <a:prstGeom prst="rect">
            <a:avLst/>
          </a:prstGeom>
          <a:noFill/>
          <a:ln w="57150">
            <a:solidFill>
              <a:srgbClr val="FF0000"/>
            </a:solidFill>
          </a:ln>
        </p:spPr>
        <p:txBody>
          <a:bodyPr wrap="square" rtlCol="0">
            <a:spAutoFit/>
          </a:bodyPr>
          <a:lstStyle/>
          <a:p>
            <a:r>
              <a:rPr lang="en-US" sz="2000" dirty="0"/>
              <a:t>it has been known for this leg of the process to take many months when a complex, highly technical, controversial section 76 amendment Bill is being considered</a:t>
            </a:r>
            <a:endParaRPr lang="en-ZA" sz="2000" dirty="0"/>
          </a:p>
        </p:txBody>
      </p:sp>
      <p:sp>
        <p:nvSpPr>
          <p:cNvPr id="6" name="Slide Number Placeholder 5">
            <a:extLst>
              <a:ext uri="{FF2B5EF4-FFF2-40B4-BE49-F238E27FC236}">
                <a16:creationId xmlns:a16="http://schemas.microsoft.com/office/drawing/2014/main" id="{11389E13-79FA-B3C1-93F8-548CF706F440}"/>
              </a:ext>
            </a:extLst>
          </p:cNvPr>
          <p:cNvSpPr>
            <a:spLocks noGrp="1"/>
          </p:cNvSpPr>
          <p:nvPr>
            <p:ph type="sldNum" sz="quarter" idx="12"/>
          </p:nvPr>
        </p:nvSpPr>
        <p:spPr/>
        <p:txBody>
          <a:bodyPr/>
          <a:lstStyle/>
          <a:p>
            <a:fld id="{5B5C96CF-024F-40F1-A296-7AECDAA970F5}" type="slidenum">
              <a:rPr lang="en-ZA" smtClean="0"/>
              <a:t>15</a:t>
            </a:fld>
            <a:endParaRPr lang="en-ZA" dirty="0"/>
          </a:p>
        </p:txBody>
      </p:sp>
    </p:spTree>
    <p:extLst>
      <p:ext uri="{BB962C8B-B14F-4D97-AF65-F5344CB8AC3E}">
        <p14:creationId xmlns:p14="http://schemas.microsoft.com/office/powerpoint/2010/main" val="3383770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Picture 5" descr="Colourful strings being woven togehter">
            <a:extLst>
              <a:ext uri="{FF2B5EF4-FFF2-40B4-BE49-F238E27FC236}">
                <a16:creationId xmlns:a16="http://schemas.microsoft.com/office/drawing/2014/main" id="{E600265B-DEC2-42BD-88FF-44C332C4CD73}"/>
              </a:ext>
            </a:extLst>
          </p:cNvPr>
          <p:cNvPicPr>
            <a:picLocks noChangeAspect="1"/>
          </p:cNvPicPr>
          <p:nvPr/>
        </p:nvPicPr>
        <p:blipFill rotWithShape="1">
          <a:blip r:embed="rId2"/>
          <a:srcRect t="13487" r="9091" b="9904"/>
          <a:stretch/>
        </p:blipFill>
        <p:spPr>
          <a:xfrm>
            <a:off x="-4839" y="1940"/>
            <a:ext cx="12191980" cy="6857990"/>
          </a:xfrm>
          <a:prstGeom prst="rect">
            <a:avLst/>
          </a:prstGeom>
          <a:solidFill>
            <a:srgbClr val="FFCCCC"/>
          </a:solidFill>
          <a:ln>
            <a:noFill/>
          </a:ln>
        </p:spPr>
      </p:pic>
      <p:sp>
        <p:nvSpPr>
          <p:cNvPr id="23" name="Rectangle 22">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C1F371-BCDC-C408-D5E2-65019FF7D264}"/>
              </a:ext>
            </a:extLst>
          </p:cNvPr>
          <p:cNvSpPr>
            <a:spLocks noGrp="1"/>
          </p:cNvSpPr>
          <p:nvPr>
            <p:ph type="title"/>
          </p:nvPr>
        </p:nvSpPr>
        <p:spPr>
          <a:xfrm>
            <a:off x="336884" y="0"/>
            <a:ext cx="7197772" cy="1409112"/>
          </a:xfrm>
        </p:spPr>
        <p:txBody>
          <a:bodyPr vert="horz" lIns="91440" tIns="45720" rIns="91440" bIns="45720" rtlCol="0" anchor="ctr">
            <a:normAutofit/>
          </a:bodyPr>
          <a:lstStyle/>
          <a:p>
            <a:pPr>
              <a:lnSpc>
                <a:spcPct val="90000"/>
              </a:lnSpc>
              <a:spcAft>
                <a:spcPts val="600"/>
              </a:spcAft>
            </a:pPr>
            <a:r>
              <a:rPr lang="en-US" sz="2400" b="1" dirty="0">
                <a:solidFill>
                  <a:srgbClr val="7030A0"/>
                </a:solidFill>
              </a:rPr>
              <a:t>Performers Protection Amendment Bill </a:t>
            </a:r>
            <a:r>
              <a:rPr lang="en-US" sz="2400" dirty="0">
                <a:solidFill>
                  <a:srgbClr val="7030A0"/>
                </a:solidFill>
              </a:rPr>
              <a:t>(PPAB) &amp;</a:t>
            </a:r>
            <a:br>
              <a:rPr lang="en-US" sz="2400" dirty="0">
                <a:solidFill>
                  <a:srgbClr val="7030A0"/>
                </a:solidFill>
              </a:rPr>
            </a:br>
            <a:r>
              <a:rPr lang="en-US" sz="2400" b="1" dirty="0">
                <a:solidFill>
                  <a:srgbClr val="7030A0"/>
                </a:solidFill>
              </a:rPr>
              <a:t>Copyright Amendment Bill </a:t>
            </a:r>
            <a:r>
              <a:rPr lang="en-US" sz="2400" dirty="0">
                <a:solidFill>
                  <a:srgbClr val="7030A0"/>
                </a:solidFill>
              </a:rPr>
              <a:t>(CAB)</a:t>
            </a:r>
          </a:p>
        </p:txBody>
      </p:sp>
      <p:sp>
        <p:nvSpPr>
          <p:cNvPr id="5" name="TextBox 4">
            <a:extLst>
              <a:ext uri="{FF2B5EF4-FFF2-40B4-BE49-F238E27FC236}">
                <a16:creationId xmlns:a16="http://schemas.microsoft.com/office/drawing/2014/main" id="{868A62B0-D22F-6E39-95FE-6CD0980E7719}"/>
              </a:ext>
            </a:extLst>
          </p:cNvPr>
          <p:cNvSpPr txBox="1"/>
          <p:nvPr/>
        </p:nvSpPr>
        <p:spPr>
          <a:xfrm>
            <a:off x="754477" y="2666293"/>
            <a:ext cx="6620505" cy="3773010"/>
          </a:xfrm>
          <a:prstGeom prst="rect">
            <a:avLst/>
          </a:prstGeom>
        </p:spPr>
        <p:txBody>
          <a:bodyPr vert="horz" lIns="91440" tIns="45720" rIns="91440" bIns="45720" rtlCol="0">
            <a:normAutofit/>
          </a:bodyPr>
          <a:lstStyle/>
          <a:p>
            <a:pPr>
              <a:lnSpc>
                <a:spcPct val="90000"/>
              </a:lnSpc>
              <a:spcAft>
                <a:spcPts val="600"/>
              </a:spcAft>
            </a:pPr>
            <a:endParaRPr lang="en-US" sz="2400" dirty="0"/>
          </a:p>
        </p:txBody>
      </p:sp>
      <p:sp>
        <p:nvSpPr>
          <p:cNvPr id="8" name="TextBox 7">
            <a:extLst>
              <a:ext uri="{FF2B5EF4-FFF2-40B4-BE49-F238E27FC236}">
                <a16:creationId xmlns:a16="http://schemas.microsoft.com/office/drawing/2014/main" id="{9C2F9CDD-A19B-2B31-7C6A-59C79E4923FB}"/>
              </a:ext>
            </a:extLst>
          </p:cNvPr>
          <p:cNvSpPr txBox="1"/>
          <p:nvPr/>
        </p:nvSpPr>
        <p:spPr>
          <a:xfrm>
            <a:off x="336884" y="988485"/>
            <a:ext cx="6262220" cy="461665"/>
          </a:xfrm>
          <a:prstGeom prst="rect">
            <a:avLst/>
          </a:prstGeom>
          <a:noFill/>
        </p:spPr>
        <p:txBody>
          <a:bodyPr wrap="square">
            <a:spAutoFit/>
          </a:bodyPr>
          <a:lstStyle/>
          <a:p>
            <a:r>
              <a:rPr lang="en-US" sz="2400" b="1" dirty="0"/>
              <a:t>FINAL PROVINCIAL MANDATES</a:t>
            </a:r>
          </a:p>
        </p:txBody>
      </p:sp>
      <p:pic>
        <p:nvPicPr>
          <p:cNvPr id="7" name="Picture 6" descr="Logo, company name&#10;&#10;Description automatically generated">
            <a:extLst>
              <a:ext uri="{FF2B5EF4-FFF2-40B4-BE49-F238E27FC236}">
                <a16:creationId xmlns:a16="http://schemas.microsoft.com/office/drawing/2014/main" id="{D7CEAEEE-00C0-EC1F-251B-C3F93E498E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6582" y="173255"/>
            <a:ext cx="1077218" cy="1077218"/>
          </a:xfrm>
          <a:prstGeom prst="rect">
            <a:avLst/>
          </a:prstGeom>
        </p:spPr>
      </p:pic>
      <p:sp>
        <p:nvSpPr>
          <p:cNvPr id="10" name="TextBox 9">
            <a:extLst>
              <a:ext uri="{FF2B5EF4-FFF2-40B4-BE49-F238E27FC236}">
                <a16:creationId xmlns:a16="http://schemas.microsoft.com/office/drawing/2014/main" id="{8A4A92DF-9D5B-DA81-EB28-8ABC32F0C7A5}"/>
              </a:ext>
            </a:extLst>
          </p:cNvPr>
          <p:cNvSpPr txBox="1"/>
          <p:nvPr/>
        </p:nvSpPr>
        <p:spPr>
          <a:xfrm>
            <a:off x="9331287" y="173255"/>
            <a:ext cx="1454226" cy="1077218"/>
          </a:xfrm>
          <a:prstGeom prst="rect">
            <a:avLst/>
          </a:prstGeom>
          <a:noFill/>
        </p:spPr>
        <p:txBody>
          <a:bodyPr wrap="square" rtlCol="0">
            <a:spAutoFit/>
          </a:bodyPr>
          <a:lstStyle/>
          <a:p>
            <a:r>
              <a:rPr lang="en-US" sz="1600" dirty="0"/>
              <a:t>workshop on the parliamentary process</a:t>
            </a:r>
            <a:endParaRPr lang="en-ZA" sz="1600" dirty="0"/>
          </a:p>
        </p:txBody>
      </p:sp>
      <p:sp>
        <p:nvSpPr>
          <p:cNvPr id="3" name="TextBox 2">
            <a:extLst>
              <a:ext uri="{FF2B5EF4-FFF2-40B4-BE49-F238E27FC236}">
                <a16:creationId xmlns:a16="http://schemas.microsoft.com/office/drawing/2014/main" id="{17E89889-866C-BE34-3562-BB4AAD55BA15}"/>
              </a:ext>
            </a:extLst>
          </p:cNvPr>
          <p:cNvSpPr txBox="1"/>
          <p:nvPr/>
        </p:nvSpPr>
        <p:spPr>
          <a:xfrm>
            <a:off x="8104957" y="3866920"/>
            <a:ext cx="3944449" cy="400110"/>
          </a:xfrm>
          <a:prstGeom prst="rect">
            <a:avLst/>
          </a:prstGeom>
          <a:noFill/>
        </p:spPr>
        <p:txBody>
          <a:bodyPr wrap="square" rtlCol="0">
            <a:spAutoFit/>
          </a:bodyPr>
          <a:lstStyle/>
          <a:p>
            <a:endParaRPr lang="en-US" sz="2000" dirty="0"/>
          </a:p>
        </p:txBody>
      </p:sp>
      <p:sp>
        <p:nvSpPr>
          <p:cNvPr id="4" name="TextBox 3">
            <a:extLst>
              <a:ext uri="{FF2B5EF4-FFF2-40B4-BE49-F238E27FC236}">
                <a16:creationId xmlns:a16="http://schemas.microsoft.com/office/drawing/2014/main" id="{E72FD7F5-F5AA-9352-FF99-23471282EAAC}"/>
              </a:ext>
            </a:extLst>
          </p:cNvPr>
          <p:cNvSpPr txBox="1"/>
          <p:nvPr/>
        </p:nvSpPr>
        <p:spPr>
          <a:xfrm>
            <a:off x="336884" y="1450151"/>
            <a:ext cx="7630338" cy="5443324"/>
          </a:xfrm>
          <a:prstGeom prst="rect">
            <a:avLst/>
          </a:prstGeom>
          <a:noFill/>
        </p:spPr>
        <p:txBody>
          <a:bodyPr wrap="square" rtlCol="0">
            <a:spAutoFit/>
          </a:bodyPr>
          <a:lstStyle/>
          <a:p>
            <a:pPr marL="457200" indent="-457200">
              <a:buFont typeface="Wingdings" panose="05000000000000000000" pitchFamily="2" charset="2"/>
              <a:buChar char="q"/>
            </a:pPr>
            <a:r>
              <a:rPr lang="en-ZA" sz="2400" dirty="0"/>
              <a:t>when an NCOP committee meets to consider the final mandate of each provincial legislature on a section 76 Bill (revised or without further amendments), at least five provinces must vote in its favour</a:t>
            </a:r>
          </a:p>
          <a:p>
            <a:pPr marL="457200" indent="-457200">
              <a:buFont typeface="Wingdings" panose="05000000000000000000" pitchFamily="2" charset="2"/>
              <a:buChar char="q"/>
            </a:pPr>
            <a:r>
              <a:rPr lang="en-ZA" sz="2400" dirty="0"/>
              <a:t>the NCOP committee then prepares and tables a </a:t>
            </a:r>
          </a:p>
          <a:p>
            <a:pPr lvl="1"/>
            <a:r>
              <a:rPr lang="en-ZA" sz="2400" dirty="0"/>
              <a:t>report in the House recommending one of the </a:t>
            </a:r>
          </a:p>
          <a:p>
            <a:pPr lvl="1"/>
            <a:r>
              <a:rPr lang="en-ZA" sz="2400" dirty="0"/>
              <a:t>following options:</a:t>
            </a:r>
          </a:p>
          <a:p>
            <a:pPr marL="914400" lvl="1" indent="-457200">
              <a:buFont typeface="Wingdings" panose="05000000000000000000" pitchFamily="2" charset="2"/>
              <a:buChar char="q"/>
            </a:pPr>
            <a:r>
              <a:rPr lang="en-ZA" sz="2400" dirty="0"/>
              <a:t>that the Bill be passed without any further amendments (in which case the Bill leaves Parliament and is sent to the President for signature</a:t>
            </a:r>
          </a:p>
          <a:p>
            <a:pPr marL="914400" lvl="1" indent="-457200">
              <a:buFont typeface="Wingdings" panose="05000000000000000000" pitchFamily="2" charset="2"/>
              <a:buChar char="q"/>
            </a:pPr>
            <a:r>
              <a:rPr lang="en-ZA" sz="2400" dirty="0"/>
              <a:t>that the Bill be passed subject to amendments agreed by at least five provinces </a:t>
            </a:r>
          </a:p>
          <a:p>
            <a:pPr marL="914400" lvl="1" indent="-457200">
              <a:buFont typeface="Wingdings" panose="05000000000000000000" pitchFamily="2" charset="2"/>
              <a:buChar char="q"/>
            </a:pPr>
            <a:r>
              <a:rPr lang="en-ZA" sz="2400" dirty="0"/>
              <a:t>that the Bill be rejected because fewer than five provinces support it</a:t>
            </a:r>
          </a:p>
        </p:txBody>
      </p:sp>
      <p:sp>
        <p:nvSpPr>
          <p:cNvPr id="9" name="TextBox 8">
            <a:extLst>
              <a:ext uri="{FF2B5EF4-FFF2-40B4-BE49-F238E27FC236}">
                <a16:creationId xmlns:a16="http://schemas.microsoft.com/office/drawing/2014/main" id="{2E685B28-D255-EBB3-705D-465649CD955D}"/>
              </a:ext>
            </a:extLst>
          </p:cNvPr>
          <p:cNvSpPr txBox="1"/>
          <p:nvPr/>
        </p:nvSpPr>
        <p:spPr>
          <a:xfrm>
            <a:off x="8527055" y="4043190"/>
            <a:ext cx="3496745" cy="2246769"/>
          </a:xfrm>
          <a:prstGeom prst="rect">
            <a:avLst/>
          </a:prstGeom>
          <a:noFill/>
          <a:ln w="57150">
            <a:noFill/>
          </a:ln>
        </p:spPr>
        <p:txBody>
          <a:bodyPr wrap="square" rtlCol="0">
            <a:spAutoFit/>
          </a:bodyPr>
          <a:lstStyle/>
          <a:p>
            <a:r>
              <a:rPr lang="en-US" sz="2000" dirty="0"/>
              <a:t>when the NCOP plenary at which the committee report is considered passes the Bill with recommended amendments, these changes must be endorsed by the National Assembly committee concerned</a:t>
            </a:r>
            <a:endParaRPr lang="en-ZA" sz="2000" dirty="0"/>
          </a:p>
        </p:txBody>
      </p:sp>
      <p:pic>
        <p:nvPicPr>
          <p:cNvPr id="11" name="Graphic 10" descr="Flag with solid fill">
            <a:extLst>
              <a:ext uri="{FF2B5EF4-FFF2-40B4-BE49-F238E27FC236}">
                <a16:creationId xmlns:a16="http://schemas.microsoft.com/office/drawing/2014/main" id="{8BC59679-4E3E-A42A-F2A1-56C59809D89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223541" y="5184757"/>
            <a:ext cx="1430815" cy="1430815"/>
          </a:xfrm>
          <a:prstGeom prst="rect">
            <a:avLst/>
          </a:prstGeom>
        </p:spPr>
      </p:pic>
      <p:sp>
        <p:nvSpPr>
          <p:cNvPr id="6" name="Slide Number Placeholder 5">
            <a:extLst>
              <a:ext uri="{FF2B5EF4-FFF2-40B4-BE49-F238E27FC236}">
                <a16:creationId xmlns:a16="http://schemas.microsoft.com/office/drawing/2014/main" id="{58FC92D0-C24A-EEF7-ED0D-1D2E9E5499A4}"/>
              </a:ext>
            </a:extLst>
          </p:cNvPr>
          <p:cNvSpPr>
            <a:spLocks noGrp="1"/>
          </p:cNvSpPr>
          <p:nvPr>
            <p:ph type="sldNum" sz="quarter" idx="12"/>
          </p:nvPr>
        </p:nvSpPr>
        <p:spPr/>
        <p:txBody>
          <a:bodyPr/>
          <a:lstStyle/>
          <a:p>
            <a:fld id="{5B5C96CF-024F-40F1-A296-7AECDAA970F5}" type="slidenum">
              <a:rPr lang="en-ZA" smtClean="0"/>
              <a:t>16</a:t>
            </a:fld>
            <a:endParaRPr lang="en-ZA" dirty="0"/>
          </a:p>
        </p:txBody>
      </p:sp>
    </p:spTree>
    <p:extLst>
      <p:ext uri="{BB962C8B-B14F-4D97-AF65-F5344CB8AC3E}">
        <p14:creationId xmlns:p14="http://schemas.microsoft.com/office/powerpoint/2010/main" val="39559215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Picture 5" descr="Colourful strings being woven togehter">
            <a:extLst>
              <a:ext uri="{FF2B5EF4-FFF2-40B4-BE49-F238E27FC236}">
                <a16:creationId xmlns:a16="http://schemas.microsoft.com/office/drawing/2014/main" id="{E600265B-DEC2-42BD-88FF-44C332C4CD73}"/>
              </a:ext>
            </a:extLst>
          </p:cNvPr>
          <p:cNvPicPr>
            <a:picLocks noChangeAspect="1"/>
          </p:cNvPicPr>
          <p:nvPr/>
        </p:nvPicPr>
        <p:blipFill rotWithShape="1">
          <a:blip r:embed="rId2"/>
          <a:srcRect t="13487" r="9091" b="9904"/>
          <a:stretch/>
        </p:blipFill>
        <p:spPr>
          <a:xfrm>
            <a:off x="-4839" y="1940"/>
            <a:ext cx="12191980" cy="6857990"/>
          </a:xfrm>
          <a:prstGeom prst="rect">
            <a:avLst/>
          </a:prstGeom>
          <a:solidFill>
            <a:srgbClr val="FF0000"/>
          </a:solidFill>
          <a:ln>
            <a:noFill/>
          </a:ln>
        </p:spPr>
      </p:pic>
      <p:sp>
        <p:nvSpPr>
          <p:cNvPr id="23" name="Rectangle 22">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C1F371-BCDC-C408-D5E2-65019FF7D264}"/>
              </a:ext>
            </a:extLst>
          </p:cNvPr>
          <p:cNvSpPr>
            <a:spLocks noGrp="1"/>
          </p:cNvSpPr>
          <p:nvPr>
            <p:ph type="title"/>
          </p:nvPr>
        </p:nvSpPr>
        <p:spPr>
          <a:xfrm>
            <a:off x="336884" y="0"/>
            <a:ext cx="7197772" cy="1409112"/>
          </a:xfrm>
        </p:spPr>
        <p:txBody>
          <a:bodyPr vert="horz" lIns="91440" tIns="45720" rIns="91440" bIns="45720" rtlCol="0" anchor="ctr">
            <a:normAutofit/>
          </a:bodyPr>
          <a:lstStyle/>
          <a:p>
            <a:pPr>
              <a:lnSpc>
                <a:spcPct val="90000"/>
              </a:lnSpc>
              <a:spcAft>
                <a:spcPts val="600"/>
              </a:spcAft>
            </a:pPr>
            <a:r>
              <a:rPr lang="en-US" sz="2400" b="1" dirty="0">
                <a:solidFill>
                  <a:srgbClr val="7030A0"/>
                </a:solidFill>
              </a:rPr>
              <a:t>Performers Protection Amendment Bill </a:t>
            </a:r>
            <a:r>
              <a:rPr lang="en-US" sz="2400" dirty="0">
                <a:solidFill>
                  <a:srgbClr val="7030A0"/>
                </a:solidFill>
              </a:rPr>
              <a:t>(PPAB) &amp;</a:t>
            </a:r>
            <a:br>
              <a:rPr lang="en-US" sz="2400" dirty="0">
                <a:solidFill>
                  <a:srgbClr val="7030A0"/>
                </a:solidFill>
              </a:rPr>
            </a:br>
            <a:r>
              <a:rPr lang="en-US" sz="2400" b="1" dirty="0">
                <a:solidFill>
                  <a:srgbClr val="7030A0"/>
                </a:solidFill>
              </a:rPr>
              <a:t>Copyright Amendment Bill </a:t>
            </a:r>
            <a:r>
              <a:rPr lang="en-US" sz="2400" dirty="0">
                <a:solidFill>
                  <a:srgbClr val="7030A0"/>
                </a:solidFill>
              </a:rPr>
              <a:t>(CAB)</a:t>
            </a:r>
          </a:p>
        </p:txBody>
      </p:sp>
      <p:sp>
        <p:nvSpPr>
          <p:cNvPr id="5" name="TextBox 4">
            <a:extLst>
              <a:ext uri="{FF2B5EF4-FFF2-40B4-BE49-F238E27FC236}">
                <a16:creationId xmlns:a16="http://schemas.microsoft.com/office/drawing/2014/main" id="{868A62B0-D22F-6E39-95FE-6CD0980E7719}"/>
              </a:ext>
            </a:extLst>
          </p:cNvPr>
          <p:cNvSpPr txBox="1"/>
          <p:nvPr/>
        </p:nvSpPr>
        <p:spPr>
          <a:xfrm>
            <a:off x="754477" y="2666293"/>
            <a:ext cx="6620505" cy="3773010"/>
          </a:xfrm>
          <a:prstGeom prst="rect">
            <a:avLst/>
          </a:prstGeom>
        </p:spPr>
        <p:txBody>
          <a:bodyPr vert="horz" lIns="91440" tIns="45720" rIns="91440" bIns="45720" rtlCol="0">
            <a:normAutofit/>
          </a:bodyPr>
          <a:lstStyle/>
          <a:p>
            <a:pPr>
              <a:lnSpc>
                <a:spcPct val="90000"/>
              </a:lnSpc>
              <a:spcAft>
                <a:spcPts val="600"/>
              </a:spcAft>
            </a:pPr>
            <a:endParaRPr lang="en-US" sz="2400" dirty="0"/>
          </a:p>
        </p:txBody>
      </p:sp>
      <p:sp>
        <p:nvSpPr>
          <p:cNvPr id="8" name="TextBox 7">
            <a:extLst>
              <a:ext uri="{FF2B5EF4-FFF2-40B4-BE49-F238E27FC236}">
                <a16:creationId xmlns:a16="http://schemas.microsoft.com/office/drawing/2014/main" id="{9C2F9CDD-A19B-2B31-7C6A-59C79E4923FB}"/>
              </a:ext>
            </a:extLst>
          </p:cNvPr>
          <p:cNvSpPr txBox="1"/>
          <p:nvPr/>
        </p:nvSpPr>
        <p:spPr>
          <a:xfrm>
            <a:off x="336883" y="988485"/>
            <a:ext cx="8685931" cy="1200329"/>
          </a:xfrm>
          <a:prstGeom prst="rect">
            <a:avLst/>
          </a:prstGeom>
          <a:noFill/>
        </p:spPr>
        <p:txBody>
          <a:bodyPr wrap="square">
            <a:spAutoFit/>
          </a:bodyPr>
          <a:lstStyle/>
          <a:p>
            <a:endParaRPr lang="en-US" sz="2400" b="1" dirty="0"/>
          </a:p>
          <a:p>
            <a:r>
              <a:rPr lang="en-US" sz="2400" b="1" dirty="0"/>
              <a:t>WHEN THE NCOP:</a:t>
            </a:r>
          </a:p>
          <a:p>
            <a:pPr marL="342900" indent="-342900">
              <a:buFont typeface="Wingdings" panose="05000000000000000000" pitchFamily="2" charset="2"/>
              <a:buChar char="q"/>
            </a:pPr>
            <a:r>
              <a:rPr lang="en-US" sz="2400" b="1" dirty="0"/>
              <a:t>PASSES A SECTION 76 BILL SUBJECT TO FURTHER AMENDMENTS</a:t>
            </a:r>
          </a:p>
        </p:txBody>
      </p:sp>
      <p:pic>
        <p:nvPicPr>
          <p:cNvPr id="7" name="Picture 6" descr="Logo, company name&#10;&#10;Description automatically generated">
            <a:extLst>
              <a:ext uri="{FF2B5EF4-FFF2-40B4-BE49-F238E27FC236}">
                <a16:creationId xmlns:a16="http://schemas.microsoft.com/office/drawing/2014/main" id="{D7CEAEEE-00C0-EC1F-251B-C3F93E498E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6582" y="173255"/>
            <a:ext cx="1077218" cy="1077218"/>
          </a:xfrm>
          <a:prstGeom prst="rect">
            <a:avLst/>
          </a:prstGeom>
        </p:spPr>
      </p:pic>
      <p:sp>
        <p:nvSpPr>
          <p:cNvPr id="10" name="TextBox 9">
            <a:extLst>
              <a:ext uri="{FF2B5EF4-FFF2-40B4-BE49-F238E27FC236}">
                <a16:creationId xmlns:a16="http://schemas.microsoft.com/office/drawing/2014/main" id="{8A4A92DF-9D5B-DA81-EB28-8ABC32F0C7A5}"/>
              </a:ext>
            </a:extLst>
          </p:cNvPr>
          <p:cNvSpPr txBox="1"/>
          <p:nvPr/>
        </p:nvSpPr>
        <p:spPr>
          <a:xfrm>
            <a:off x="9331287" y="173255"/>
            <a:ext cx="1454226" cy="1077218"/>
          </a:xfrm>
          <a:prstGeom prst="rect">
            <a:avLst/>
          </a:prstGeom>
          <a:noFill/>
        </p:spPr>
        <p:txBody>
          <a:bodyPr wrap="square" rtlCol="0">
            <a:spAutoFit/>
          </a:bodyPr>
          <a:lstStyle/>
          <a:p>
            <a:r>
              <a:rPr lang="en-US" sz="1600" dirty="0"/>
              <a:t>workshop on the parliamentary process</a:t>
            </a:r>
            <a:endParaRPr lang="en-ZA" sz="1600" dirty="0"/>
          </a:p>
        </p:txBody>
      </p:sp>
      <p:sp>
        <p:nvSpPr>
          <p:cNvPr id="3" name="TextBox 2">
            <a:extLst>
              <a:ext uri="{FF2B5EF4-FFF2-40B4-BE49-F238E27FC236}">
                <a16:creationId xmlns:a16="http://schemas.microsoft.com/office/drawing/2014/main" id="{17E89889-866C-BE34-3562-BB4AAD55BA15}"/>
              </a:ext>
            </a:extLst>
          </p:cNvPr>
          <p:cNvSpPr txBox="1"/>
          <p:nvPr/>
        </p:nvSpPr>
        <p:spPr>
          <a:xfrm>
            <a:off x="8104957" y="3866920"/>
            <a:ext cx="3944449" cy="400110"/>
          </a:xfrm>
          <a:prstGeom prst="rect">
            <a:avLst/>
          </a:prstGeom>
          <a:noFill/>
        </p:spPr>
        <p:txBody>
          <a:bodyPr wrap="square" rtlCol="0">
            <a:spAutoFit/>
          </a:bodyPr>
          <a:lstStyle/>
          <a:p>
            <a:endParaRPr lang="en-US" sz="2000" dirty="0"/>
          </a:p>
        </p:txBody>
      </p:sp>
      <p:sp>
        <p:nvSpPr>
          <p:cNvPr id="4" name="TextBox 3">
            <a:extLst>
              <a:ext uri="{FF2B5EF4-FFF2-40B4-BE49-F238E27FC236}">
                <a16:creationId xmlns:a16="http://schemas.microsoft.com/office/drawing/2014/main" id="{E72FD7F5-F5AA-9352-FF99-23471282EAAC}"/>
              </a:ext>
            </a:extLst>
          </p:cNvPr>
          <p:cNvSpPr txBox="1"/>
          <p:nvPr/>
        </p:nvSpPr>
        <p:spPr>
          <a:xfrm>
            <a:off x="591136" y="2076420"/>
            <a:ext cx="7376085" cy="1938992"/>
          </a:xfrm>
          <a:prstGeom prst="rect">
            <a:avLst/>
          </a:prstGeom>
          <a:noFill/>
        </p:spPr>
        <p:txBody>
          <a:bodyPr wrap="square" rtlCol="0">
            <a:spAutoFit/>
          </a:bodyPr>
          <a:lstStyle/>
          <a:p>
            <a:pPr marL="342900" indent="-342900">
              <a:buFont typeface="Wingdings" panose="05000000000000000000" pitchFamily="2" charset="2"/>
              <a:buChar char="q"/>
            </a:pPr>
            <a:r>
              <a:rPr lang="en-US" sz="2400" dirty="0"/>
              <a:t>it is sent back to the National Assembly committee concerned for these amendments to be considered</a:t>
            </a:r>
          </a:p>
          <a:p>
            <a:pPr marL="342900" indent="-342900">
              <a:buFont typeface="Wingdings" panose="05000000000000000000" pitchFamily="2" charset="2"/>
              <a:buChar char="q"/>
            </a:pPr>
            <a:r>
              <a:rPr lang="en-US" sz="2400" dirty="0"/>
              <a:t>if the National Assembly committee does not agree </a:t>
            </a:r>
          </a:p>
          <a:p>
            <a:pPr lvl="1"/>
            <a:r>
              <a:rPr lang="en-US" sz="2400" dirty="0"/>
              <a:t>with the NCOP’s amendments, the Bill is sent to the Mediation Committee </a:t>
            </a:r>
            <a:endParaRPr lang="en-ZA" sz="2400" dirty="0"/>
          </a:p>
        </p:txBody>
      </p:sp>
      <p:sp>
        <p:nvSpPr>
          <p:cNvPr id="12" name="TextBox 11">
            <a:extLst>
              <a:ext uri="{FF2B5EF4-FFF2-40B4-BE49-F238E27FC236}">
                <a16:creationId xmlns:a16="http://schemas.microsoft.com/office/drawing/2014/main" id="{489EC358-98D2-B541-6409-CC0C030DC134}"/>
              </a:ext>
            </a:extLst>
          </p:cNvPr>
          <p:cNvSpPr txBox="1"/>
          <p:nvPr/>
        </p:nvSpPr>
        <p:spPr>
          <a:xfrm>
            <a:off x="311278" y="4015412"/>
            <a:ext cx="4040385" cy="1200329"/>
          </a:xfrm>
          <a:prstGeom prst="rect">
            <a:avLst/>
          </a:prstGeom>
          <a:noFill/>
        </p:spPr>
        <p:txBody>
          <a:bodyPr wrap="square" rtlCol="0">
            <a:spAutoFit/>
          </a:bodyPr>
          <a:lstStyle/>
          <a:p>
            <a:endParaRPr lang="en-US" sz="2400" b="1" dirty="0"/>
          </a:p>
          <a:p>
            <a:r>
              <a:rPr lang="en-US" sz="2400" b="1" dirty="0"/>
              <a:t>WHEN THE NCOP:</a:t>
            </a:r>
          </a:p>
          <a:p>
            <a:pPr marL="285750" indent="-285750">
              <a:buFont typeface="Wingdings" panose="05000000000000000000" pitchFamily="2" charset="2"/>
              <a:buChar char="q"/>
            </a:pPr>
            <a:r>
              <a:rPr lang="en-US" sz="2400" b="1" dirty="0"/>
              <a:t>REJECTS A SECTION 76 BILL</a:t>
            </a:r>
            <a:endParaRPr lang="en-ZA" sz="2400" b="1" dirty="0"/>
          </a:p>
        </p:txBody>
      </p:sp>
      <p:sp>
        <p:nvSpPr>
          <p:cNvPr id="17" name="TextBox 16">
            <a:extLst>
              <a:ext uri="{FF2B5EF4-FFF2-40B4-BE49-F238E27FC236}">
                <a16:creationId xmlns:a16="http://schemas.microsoft.com/office/drawing/2014/main" id="{20ACCFC0-98C5-B96E-B9C5-85148FF62278}"/>
              </a:ext>
            </a:extLst>
          </p:cNvPr>
          <p:cNvSpPr txBox="1"/>
          <p:nvPr/>
        </p:nvSpPr>
        <p:spPr>
          <a:xfrm>
            <a:off x="591135" y="4817573"/>
            <a:ext cx="5156763" cy="830997"/>
          </a:xfrm>
          <a:prstGeom prst="rect">
            <a:avLst/>
          </a:prstGeom>
          <a:noFill/>
        </p:spPr>
        <p:txBody>
          <a:bodyPr wrap="square" rtlCol="0">
            <a:spAutoFit/>
          </a:bodyPr>
          <a:lstStyle/>
          <a:p>
            <a:pPr marL="342900" indent="-342900">
              <a:buFont typeface="Wingdings" panose="05000000000000000000" pitchFamily="2" charset="2"/>
              <a:buChar char="q"/>
            </a:pPr>
            <a:endParaRPr lang="en-US" sz="2400" dirty="0"/>
          </a:p>
          <a:p>
            <a:pPr marL="342900" indent="-342900">
              <a:buFont typeface="Wingdings" panose="05000000000000000000" pitchFamily="2" charset="2"/>
              <a:buChar char="q"/>
            </a:pPr>
            <a:r>
              <a:rPr lang="en-US" sz="2400" dirty="0"/>
              <a:t>it is sent to the Mediation Committee</a:t>
            </a:r>
            <a:endParaRPr lang="en-ZA" sz="2400" dirty="0"/>
          </a:p>
        </p:txBody>
      </p:sp>
      <p:sp>
        <p:nvSpPr>
          <p:cNvPr id="18" name="TextBox 17">
            <a:extLst>
              <a:ext uri="{FF2B5EF4-FFF2-40B4-BE49-F238E27FC236}">
                <a16:creationId xmlns:a16="http://schemas.microsoft.com/office/drawing/2014/main" id="{E80B4B3B-6FC5-3D27-EC70-A203B9C43D8B}"/>
              </a:ext>
            </a:extLst>
          </p:cNvPr>
          <p:cNvSpPr txBox="1"/>
          <p:nvPr/>
        </p:nvSpPr>
        <p:spPr>
          <a:xfrm>
            <a:off x="6180463" y="4078542"/>
            <a:ext cx="5574536" cy="2677656"/>
          </a:xfrm>
          <a:prstGeom prst="rect">
            <a:avLst/>
          </a:prstGeom>
          <a:solidFill>
            <a:srgbClr val="FFFF00"/>
          </a:solidFill>
        </p:spPr>
        <p:txBody>
          <a:bodyPr wrap="square" rtlCol="0">
            <a:spAutoFit/>
          </a:bodyPr>
          <a:lstStyle/>
          <a:p>
            <a:pPr marL="342900" indent="-342900">
              <a:buFont typeface="Wingdings" panose="05000000000000000000" pitchFamily="2" charset="2"/>
              <a:buChar char="q"/>
            </a:pPr>
            <a:r>
              <a:rPr lang="en-US" sz="2400" dirty="0"/>
              <a:t>the National Gambling Amendment Bill, 2018, is the most recent example of a  section 76 Bill sent for mediation</a:t>
            </a:r>
          </a:p>
          <a:p>
            <a:pPr marL="342900" indent="-342900">
              <a:buFont typeface="Wingdings" panose="05000000000000000000" pitchFamily="2" charset="2"/>
              <a:buChar char="q"/>
            </a:pPr>
            <a:r>
              <a:rPr lang="en-US" sz="2400" dirty="0"/>
              <a:t>it was referred to the </a:t>
            </a:r>
            <a:r>
              <a:rPr lang="en-US" sz="2400" b="1" dirty="0">
                <a:solidFill>
                  <a:srgbClr val="FF0000"/>
                </a:solidFill>
              </a:rPr>
              <a:t>Mediation Committee</a:t>
            </a:r>
            <a:r>
              <a:rPr lang="en-US" sz="2400" dirty="0"/>
              <a:t> in December 2021, since when there have been no further developments reported </a:t>
            </a:r>
            <a:endParaRPr lang="en-ZA" sz="2400" dirty="0"/>
          </a:p>
        </p:txBody>
      </p:sp>
      <p:pic>
        <p:nvPicPr>
          <p:cNvPr id="20" name="Graphic 19" descr="Question mark with solid fill">
            <a:extLst>
              <a:ext uri="{FF2B5EF4-FFF2-40B4-BE49-F238E27FC236}">
                <a16:creationId xmlns:a16="http://schemas.microsoft.com/office/drawing/2014/main" id="{060DE8D4-2F2B-F631-B1C1-7BF7E0B014F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257113" y="3551062"/>
            <a:ext cx="1803135" cy="1803135"/>
          </a:xfrm>
          <a:prstGeom prst="rect">
            <a:avLst/>
          </a:prstGeom>
        </p:spPr>
      </p:pic>
      <p:pic>
        <p:nvPicPr>
          <p:cNvPr id="21" name="Graphic 20" descr="Question mark with solid fill">
            <a:extLst>
              <a:ext uri="{FF2B5EF4-FFF2-40B4-BE49-F238E27FC236}">
                <a16:creationId xmlns:a16="http://schemas.microsoft.com/office/drawing/2014/main" id="{D1CFF4B0-D754-1264-5412-866F9F8A1BF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173117" y="3434183"/>
            <a:ext cx="1200329" cy="1200329"/>
          </a:xfrm>
          <a:prstGeom prst="rect">
            <a:avLst/>
          </a:prstGeom>
        </p:spPr>
      </p:pic>
      <p:pic>
        <p:nvPicPr>
          <p:cNvPr id="22" name="Graphic 21" descr="Question mark with solid fill">
            <a:extLst>
              <a:ext uri="{FF2B5EF4-FFF2-40B4-BE49-F238E27FC236}">
                <a16:creationId xmlns:a16="http://schemas.microsoft.com/office/drawing/2014/main" id="{1E0385E9-C1F6-065F-3698-F76745660D6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081691" y="3729481"/>
            <a:ext cx="834351" cy="834351"/>
          </a:xfrm>
          <a:prstGeom prst="rect">
            <a:avLst/>
          </a:prstGeom>
        </p:spPr>
      </p:pic>
      <p:pic>
        <p:nvPicPr>
          <p:cNvPr id="24" name="Graphic 23" descr="Question mark with solid fill">
            <a:extLst>
              <a:ext uri="{FF2B5EF4-FFF2-40B4-BE49-F238E27FC236}">
                <a16:creationId xmlns:a16="http://schemas.microsoft.com/office/drawing/2014/main" id="{F6B8965D-C4C8-2162-CC30-0F4FC3895ED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512218" y="4548122"/>
            <a:ext cx="569700" cy="569700"/>
          </a:xfrm>
          <a:prstGeom prst="rect">
            <a:avLst/>
          </a:prstGeom>
        </p:spPr>
      </p:pic>
      <p:sp>
        <p:nvSpPr>
          <p:cNvPr id="6" name="Slide Number Placeholder 5">
            <a:extLst>
              <a:ext uri="{FF2B5EF4-FFF2-40B4-BE49-F238E27FC236}">
                <a16:creationId xmlns:a16="http://schemas.microsoft.com/office/drawing/2014/main" id="{BA9C461D-FC20-4A07-C66B-D65AD8964704}"/>
              </a:ext>
            </a:extLst>
          </p:cNvPr>
          <p:cNvSpPr>
            <a:spLocks noGrp="1"/>
          </p:cNvSpPr>
          <p:nvPr>
            <p:ph type="sldNum" sz="quarter" idx="12"/>
          </p:nvPr>
        </p:nvSpPr>
        <p:spPr/>
        <p:txBody>
          <a:bodyPr/>
          <a:lstStyle/>
          <a:p>
            <a:fld id="{5B5C96CF-024F-40F1-A296-7AECDAA970F5}" type="slidenum">
              <a:rPr lang="en-ZA" smtClean="0"/>
              <a:t>17</a:t>
            </a:fld>
            <a:endParaRPr lang="en-ZA" dirty="0"/>
          </a:p>
        </p:txBody>
      </p:sp>
    </p:spTree>
    <p:extLst>
      <p:ext uri="{BB962C8B-B14F-4D97-AF65-F5344CB8AC3E}">
        <p14:creationId xmlns:p14="http://schemas.microsoft.com/office/powerpoint/2010/main" val="28007926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Picture 5" descr="Colourful strings being woven togehter">
            <a:extLst>
              <a:ext uri="{FF2B5EF4-FFF2-40B4-BE49-F238E27FC236}">
                <a16:creationId xmlns:a16="http://schemas.microsoft.com/office/drawing/2014/main" id="{E600265B-DEC2-42BD-88FF-44C332C4CD73}"/>
              </a:ext>
            </a:extLst>
          </p:cNvPr>
          <p:cNvPicPr>
            <a:picLocks noChangeAspect="1"/>
          </p:cNvPicPr>
          <p:nvPr/>
        </p:nvPicPr>
        <p:blipFill rotWithShape="1">
          <a:blip r:embed="rId3"/>
          <a:srcRect t="13487" r="9091" b="9904"/>
          <a:stretch/>
        </p:blipFill>
        <p:spPr>
          <a:xfrm>
            <a:off x="-4839" y="1940"/>
            <a:ext cx="12191980" cy="6857990"/>
          </a:xfrm>
          <a:prstGeom prst="rect">
            <a:avLst/>
          </a:prstGeom>
          <a:solidFill>
            <a:srgbClr val="FF0000"/>
          </a:solidFill>
          <a:ln>
            <a:noFill/>
          </a:ln>
        </p:spPr>
      </p:pic>
      <p:sp>
        <p:nvSpPr>
          <p:cNvPr id="23" name="Rectangle 22">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C1F371-BCDC-C408-D5E2-65019FF7D264}"/>
              </a:ext>
            </a:extLst>
          </p:cNvPr>
          <p:cNvSpPr>
            <a:spLocks noGrp="1"/>
          </p:cNvSpPr>
          <p:nvPr>
            <p:ph type="title"/>
          </p:nvPr>
        </p:nvSpPr>
        <p:spPr>
          <a:xfrm>
            <a:off x="336884" y="0"/>
            <a:ext cx="7197772" cy="1409112"/>
          </a:xfrm>
        </p:spPr>
        <p:txBody>
          <a:bodyPr vert="horz" lIns="91440" tIns="45720" rIns="91440" bIns="45720" rtlCol="0" anchor="ctr">
            <a:normAutofit/>
          </a:bodyPr>
          <a:lstStyle/>
          <a:p>
            <a:pPr>
              <a:lnSpc>
                <a:spcPct val="90000"/>
              </a:lnSpc>
              <a:spcAft>
                <a:spcPts val="600"/>
              </a:spcAft>
            </a:pPr>
            <a:r>
              <a:rPr lang="en-US" sz="2400" b="1" dirty="0">
                <a:solidFill>
                  <a:srgbClr val="7030A0"/>
                </a:solidFill>
              </a:rPr>
              <a:t>Performers Protection Amendment Bill </a:t>
            </a:r>
            <a:r>
              <a:rPr lang="en-US" sz="2400" dirty="0">
                <a:solidFill>
                  <a:srgbClr val="7030A0"/>
                </a:solidFill>
              </a:rPr>
              <a:t>(PPAB) &amp;</a:t>
            </a:r>
            <a:br>
              <a:rPr lang="en-US" sz="2400" dirty="0">
                <a:solidFill>
                  <a:srgbClr val="7030A0"/>
                </a:solidFill>
              </a:rPr>
            </a:br>
            <a:r>
              <a:rPr lang="en-US" sz="2400" b="1" dirty="0">
                <a:solidFill>
                  <a:srgbClr val="7030A0"/>
                </a:solidFill>
              </a:rPr>
              <a:t>Copyright Amendment Bill </a:t>
            </a:r>
            <a:r>
              <a:rPr lang="en-US" sz="2400" dirty="0">
                <a:solidFill>
                  <a:srgbClr val="7030A0"/>
                </a:solidFill>
              </a:rPr>
              <a:t>(CAB)</a:t>
            </a:r>
          </a:p>
        </p:txBody>
      </p:sp>
      <p:sp>
        <p:nvSpPr>
          <p:cNvPr id="5" name="TextBox 4">
            <a:extLst>
              <a:ext uri="{FF2B5EF4-FFF2-40B4-BE49-F238E27FC236}">
                <a16:creationId xmlns:a16="http://schemas.microsoft.com/office/drawing/2014/main" id="{868A62B0-D22F-6E39-95FE-6CD0980E7719}"/>
              </a:ext>
            </a:extLst>
          </p:cNvPr>
          <p:cNvSpPr txBox="1"/>
          <p:nvPr/>
        </p:nvSpPr>
        <p:spPr>
          <a:xfrm>
            <a:off x="754477" y="2666293"/>
            <a:ext cx="6620505" cy="3773010"/>
          </a:xfrm>
          <a:prstGeom prst="rect">
            <a:avLst/>
          </a:prstGeom>
        </p:spPr>
        <p:txBody>
          <a:bodyPr vert="horz" lIns="91440" tIns="45720" rIns="91440" bIns="45720" rtlCol="0">
            <a:normAutofit/>
          </a:bodyPr>
          <a:lstStyle/>
          <a:p>
            <a:pPr>
              <a:lnSpc>
                <a:spcPct val="90000"/>
              </a:lnSpc>
              <a:spcAft>
                <a:spcPts val="600"/>
              </a:spcAft>
            </a:pPr>
            <a:endParaRPr lang="en-US" sz="2400" dirty="0"/>
          </a:p>
        </p:txBody>
      </p:sp>
      <p:sp>
        <p:nvSpPr>
          <p:cNvPr id="8" name="TextBox 7">
            <a:extLst>
              <a:ext uri="{FF2B5EF4-FFF2-40B4-BE49-F238E27FC236}">
                <a16:creationId xmlns:a16="http://schemas.microsoft.com/office/drawing/2014/main" id="{9C2F9CDD-A19B-2B31-7C6A-59C79E4923FB}"/>
              </a:ext>
            </a:extLst>
          </p:cNvPr>
          <p:cNvSpPr txBox="1"/>
          <p:nvPr/>
        </p:nvSpPr>
        <p:spPr>
          <a:xfrm>
            <a:off x="336883" y="994093"/>
            <a:ext cx="9148639" cy="830997"/>
          </a:xfrm>
          <a:prstGeom prst="rect">
            <a:avLst/>
          </a:prstGeom>
          <a:noFill/>
        </p:spPr>
        <p:txBody>
          <a:bodyPr wrap="square">
            <a:spAutoFit/>
          </a:bodyPr>
          <a:lstStyle/>
          <a:p>
            <a:r>
              <a:rPr lang="en-US" sz="2400" b="1" dirty="0"/>
              <a:t>OPPOSITION PARTY POSITIONS THAT COULD INFLUENCE THE PROCESS</a:t>
            </a:r>
          </a:p>
          <a:p>
            <a:r>
              <a:rPr lang="en-US" sz="2400" b="1" dirty="0"/>
              <a:t>IN THE PROVINCIAL LEGISLATURES </a:t>
            </a:r>
          </a:p>
        </p:txBody>
      </p:sp>
      <p:pic>
        <p:nvPicPr>
          <p:cNvPr id="7" name="Picture 6" descr="Logo, company name&#10;&#10;Description automatically generated">
            <a:extLst>
              <a:ext uri="{FF2B5EF4-FFF2-40B4-BE49-F238E27FC236}">
                <a16:creationId xmlns:a16="http://schemas.microsoft.com/office/drawing/2014/main" id="{D7CEAEEE-00C0-EC1F-251B-C3F93E498E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46582" y="173255"/>
            <a:ext cx="1077218" cy="1077218"/>
          </a:xfrm>
          <a:prstGeom prst="rect">
            <a:avLst/>
          </a:prstGeom>
        </p:spPr>
      </p:pic>
      <p:sp>
        <p:nvSpPr>
          <p:cNvPr id="10" name="TextBox 9">
            <a:extLst>
              <a:ext uri="{FF2B5EF4-FFF2-40B4-BE49-F238E27FC236}">
                <a16:creationId xmlns:a16="http://schemas.microsoft.com/office/drawing/2014/main" id="{8A4A92DF-9D5B-DA81-EB28-8ABC32F0C7A5}"/>
              </a:ext>
            </a:extLst>
          </p:cNvPr>
          <p:cNvSpPr txBox="1"/>
          <p:nvPr/>
        </p:nvSpPr>
        <p:spPr>
          <a:xfrm>
            <a:off x="9331287" y="173255"/>
            <a:ext cx="1454226" cy="1077218"/>
          </a:xfrm>
          <a:prstGeom prst="rect">
            <a:avLst/>
          </a:prstGeom>
          <a:noFill/>
        </p:spPr>
        <p:txBody>
          <a:bodyPr wrap="square" rtlCol="0">
            <a:spAutoFit/>
          </a:bodyPr>
          <a:lstStyle/>
          <a:p>
            <a:r>
              <a:rPr lang="en-US" sz="1600" dirty="0"/>
              <a:t>workshop on the parliamentary process</a:t>
            </a:r>
            <a:endParaRPr lang="en-ZA" sz="1600" dirty="0"/>
          </a:p>
        </p:txBody>
      </p:sp>
      <p:sp>
        <p:nvSpPr>
          <p:cNvPr id="3" name="TextBox 2">
            <a:extLst>
              <a:ext uri="{FF2B5EF4-FFF2-40B4-BE49-F238E27FC236}">
                <a16:creationId xmlns:a16="http://schemas.microsoft.com/office/drawing/2014/main" id="{17E89889-866C-BE34-3562-BB4AAD55BA15}"/>
              </a:ext>
            </a:extLst>
          </p:cNvPr>
          <p:cNvSpPr txBox="1"/>
          <p:nvPr/>
        </p:nvSpPr>
        <p:spPr>
          <a:xfrm>
            <a:off x="8104957" y="3866920"/>
            <a:ext cx="3944449" cy="400110"/>
          </a:xfrm>
          <a:prstGeom prst="rect">
            <a:avLst/>
          </a:prstGeom>
          <a:noFill/>
        </p:spPr>
        <p:txBody>
          <a:bodyPr wrap="square" rtlCol="0">
            <a:spAutoFit/>
          </a:bodyPr>
          <a:lstStyle/>
          <a:p>
            <a:endParaRPr lang="en-US" sz="2000" dirty="0"/>
          </a:p>
        </p:txBody>
      </p:sp>
      <p:sp>
        <p:nvSpPr>
          <p:cNvPr id="4" name="TextBox 3">
            <a:extLst>
              <a:ext uri="{FF2B5EF4-FFF2-40B4-BE49-F238E27FC236}">
                <a16:creationId xmlns:a16="http://schemas.microsoft.com/office/drawing/2014/main" id="{E72FD7F5-F5AA-9352-FF99-23471282EAAC}"/>
              </a:ext>
            </a:extLst>
          </p:cNvPr>
          <p:cNvSpPr txBox="1"/>
          <p:nvPr/>
        </p:nvSpPr>
        <p:spPr>
          <a:xfrm>
            <a:off x="336882" y="1825090"/>
            <a:ext cx="7197773" cy="4216539"/>
          </a:xfrm>
          <a:prstGeom prst="rect">
            <a:avLst/>
          </a:prstGeom>
          <a:noFill/>
        </p:spPr>
        <p:txBody>
          <a:bodyPr wrap="square" rtlCol="0">
            <a:spAutoFit/>
          </a:bodyPr>
          <a:lstStyle/>
          <a:p>
            <a:pPr marL="342900" indent="-342900">
              <a:buFont typeface="Wingdings" panose="05000000000000000000" pitchFamily="2" charset="2"/>
              <a:buChar char="q"/>
            </a:pPr>
            <a:r>
              <a:rPr lang="en-US" sz="2400" dirty="0"/>
              <a:t>the DA believes the National Assembly Trade &amp; Industry Committee process was procedurally flawed because:</a:t>
            </a:r>
          </a:p>
          <a:p>
            <a:pPr marL="800100" lvl="1" indent="-342900">
              <a:buFont typeface="Wingdings" panose="05000000000000000000" pitchFamily="2" charset="2"/>
              <a:buChar char="q"/>
            </a:pPr>
            <a:r>
              <a:rPr lang="en-US" sz="2000" dirty="0"/>
              <a:t>in that party’s view, during the 2021 training workshop the committee was not appraised of all policy perspectives on copyright law </a:t>
            </a:r>
          </a:p>
          <a:p>
            <a:pPr marL="800100" lvl="1" indent="-342900">
              <a:buFont typeface="Wingdings" panose="05000000000000000000" pitchFamily="2" charset="2"/>
              <a:buChar char="q"/>
            </a:pPr>
            <a:r>
              <a:rPr lang="en-US" sz="2000" dirty="0"/>
              <a:t>some stakeholder correspondence noted by the committee chair was not circulated until after the Bills were adopted  </a:t>
            </a:r>
          </a:p>
          <a:p>
            <a:pPr marL="342900" indent="-342900">
              <a:buFont typeface="Wingdings" panose="05000000000000000000" pitchFamily="2" charset="2"/>
              <a:buChar char="q"/>
            </a:pPr>
            <a:r>
              <a:rPr lang="en-US" sz="2400" dirty="0"/>
              <a:t>the EFF believes the removal of clauses in the CAB providing for the retrospective payment of royalties has betrayed creatives, many of whom are unaware that the Bill has been changed  </a:t>
            </a:r>
            <a:endParaRPr lang="en-ZA" sz="2400" dirty="0"/>
          </a:p>
        </p:txBody>
      </p:sp>
      <p:pic>
        <p:nvPicPr>
          <p:cNvPr id="27" name="Graphic 26" descr="Danger with solid fill">
            <a:extLst>
              <a:ext uri="{FF2B5EF4-FFF2-40B4-BE49-F238E27FC236}">
                <a16:creationId xmlns:a16="http://schemas.microsoft.com/office/drawing/2014/main" id="{4E7EA5ED-7C04-17D6-E0E3-75CCA487FBC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651740" y="3498124"/>
            <a:ext cx="516909" cy="435235"/>
          </a:xfrm>
          <a:prstGeom prst="rect">
            <a:avLst/>
          </a:prstGeom>
        </p:spPr>
      </p:pic>
      <p:pic>
        <p:nvPicPr>
          <p:cNvPr id="29" name="Graphic 28" descr="Danger with solid fill">
            <a:extLst>
              <a:ext uri="{FF2B5EF4-FFF2-40B4-BE49-F238E27FC236}">
                <a16:creationId xmlns:a16="http://schemas.microsoft.com/office/drawing/2014/main" id="{A1CFA507-C1AE-3D75-B0A0-24BC8FB32B4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133549" y="4141674"/>
            <a:ext cx="491636" cy="491636"/>
          </a:xfrm>
          <a:prstGeom prst="rect">
            <a:avLst/>
          </a:prstGeom>
        </p:spPr>
      </p:pic>
      <p:pic>
        <p:nvPicPr>
          <p:cNvPr id="30" name="Graphic 29" descr="Danger with solid fill">
            <a:extLst>
              <a:ext uri="{FF2B5EF4-FFF2-40B4-BE49-F238E27FC236}">
                <a16:creationId xmlns:a16="http://schemas.microsoft.com/office/drawing/2014/main" id="{D91E3D5C-FDEE-7EB0-E8B6-FE9E2FD76C6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540640" y="5578309"/>
            <a:ext cx="463320" cy="463320"/>
          </a:xfrm>
          <a:prstGeom prst="rect">
            <a:avLst/>
          </a:prstGeom>
        </p:spPr>
      </p:pic>
      <p:pic>
        <p:nvPicPr>
          <p:cNvPr id="32" name="Picture 31" descr="Icon&#10;&#10;Description automatically generated">
            <a:extLst>
              <a:ext uri="{FF2B5EF4-FFF2-40B4-BE49-F238E27FC236}">
                <a16:creationId xmlns:a16="http://schemas.microsoft.com/office/drawing/2014/main" id="{211C675E-2131-2297-781F-70F16566791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104957" y="3940471"/>
            <a:ext cx="3561905" cy="2662405"/>
          </a:xfrm>
          <a:prstGeom prst="rect">
            <a:avLst/>
          </a:prstGeom>
        </p:spPr>
      </p:pic>
      <p:sp>
        <p:nvSpPr>
          <p:cNvPr id="6" name="Slide Number Placeholder 5">
            <a:extLst>
              <a:ext uri="{FF2B5EF4-FFF2-40B4-BE49-F238E27FC236}">
                <a16:creationId xmlns:a16="http://schemas.microsoft.com/office/drawing/2014/main" id="{8B262F9C-BBF3-1CD1-D703-681A79CED373}"/>
              </a:ext>
            </a:extLst>
          </p:cNvPr>
          <p:cNvSpPr>
            <a:spLocks noGrp="1"/>
          </p:cNvSpPr>
          <p:nvPr>
            <p:ph type="sldNum" sz="quarter" idx="12"/>
          </p:nvPr>
        </p:nvSpPr>
        <p:spPr/>
        <p:txBody>
          <a:bodyPr/>
          <a:lstStyle/>
          <a:p>
            <a:fld id="{5B5C96CF-024F-40F1-A296-7AECDAA970F5}" type="slidenum">
              <a:rPr lang="en-ZA" smtClean="0"/>
              <a:t>18</a:t>
            </a:fld>
            <a:endParaRPr lang="en-ZA" dirty="0"/>
          </a:p>
        </p:txBody>
      </p:sp>
    </p:spTree>
    <p:extLst>
      <p:ext uri="{BB962C8B-B14F-4D97-AF65-F5344CB8AC3E}">
        <p14:creationId xmlns:p14="http://schemas.microsoft.com/office/powerpoint/2010/main" val="30918179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Picture 5" descr="Colourful strings being woven togehter">
            <a:extLst>
              <a:ext uri="{FF2B5EF4-FFF2-40B4-BE49-F238E27FC236}">
                <a16:creationId xmlns:a16="http://schemas.microsoft.com/office/drawing/2014/main" id="{E600265B-DEC2-42BD-88FF-44C332C4CD73}"/>
              </a:ext>
            </a:extLst>
          </p:cNvPr>
          <p:cNvPicPr>
            <a:picLocks noChangeAspect="1"/>
          </p:cNvPicPr>
          <p:nvPr/>
        </p:nvPicPr>
        <p:blipFill rotWithShape="1">
          <a:blip r:embed="rId3"/>
          <a:srcRect t="13487" r="9091" b="9904"/>
          <a:stretch/>
        </p:blipFill>
        <p:spPr>
          <a:xfrm>
            <a:off x="-4839" y="1940"/>
            <a:ext cx="12191980" cy="6857990"/>
          </a:xfrm>
          <a:prstGeom prst="rect">
            <a:avLst/>
          </a:prstGeom>
          <a:solidFill>
            <a:srgbClr val="FF0000"/>
          </a:solidFill>
          <a:ln>
            <a:noFill/>
          </a:ln>
        </p:spPr>
      </p:pic>
      <p:sp>
        <p:nvSpPr>
          <p:cNvPr id="23" name="Rectangle 22">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C1F371-BCDC-C408-D5E2-65019FF7D264}"/>
              </a:ext>
            </a:extLst>
          </p:cNvPr>
          <p:cNvSpPr>
            <a:spLocks noGrp="1"/>
          </p:cNvSpPr>
          <p:nvPr>
            <p:ph type="title"/>
          </p:nvPr>
        </p:nvSpPr>
        <p:spPr>
          <a:xfrm>
            <a:off x="678606" y="832876"/>
            <a:ext cx="8366242" cy="576236"/>
          </a:xfrm>
        </p:spPr>
        <p:txBody>
          <a:bodyPr vert="horz" lIns="91440" tIns="45720" rIns="91440" bIns="45720" rtlCol="0" anchor="ctr">
            <a:noAutofit/>
          </a:bodyPr>
          <a:lstStyle/>
          <a:p>
            <a:pPr>
              <a:lnSpc>
                <a:spcPct val="90000"/>
              </a:lnSpc>
              <a:spcAft>
                <a:spcPts val="600"/>
              </a:spcAft>
            </a:pPr>
            <a:r>
              <a:rPr lang="en-US" sz="3600" b="1" dirty="0">
                <a:solidFill>
                  <a:srgbClr val="7030A0"/>
                </a:solidFill>
              </a:rPr>
              <a:t>Performers Protection Amendment Bill </a:t>
            </a:r>
            <a:r>
              <a:rPr lang="en-US" sz="3600" dirty="0">
                <a:solidFill>
                  <a:srgbClr val="7030A0"/>
                </a:solidFill>
              </a:rPr>
              <a:t>(PPAB) &amp;</a:t>
            </a:r>
            <a:br>
              <a:rPr lang="en-US" sz="3600" dirty="0">
                <a:solidFill>
                  <a:srgbClr val="7030A0"/>
                </a:solidFill>
              </a:rPr>
            </a:br>
            <a:r>
              <a:rPr lang="en-US" sz="3600" b="1" dirty="0">
                <a:solidFill>
                  <a:srgbClr val="7030A0"/>
                </a:solidFill>
              </a:rPr>
              <a:t>Copyright Amendment Bill </a:t>
            </a:r>
            <a:r>
              <a:rPr lang="en-US" sz="3600" dirty="0">
                <a:solidFill>
                  <a:srgbClr val="7030A0"/>
                </a:solidFill>
              </a:rPr>
              <a:t>(CAB)</a:t>
            </a:r>
          </a:p>
        </p:txBody>
      </p:sp>
      <p:sp>
        <p:nvSpPr>
          <p:cNvPr id="5" name="TextBox 4">
            <a:extLst>
              <a:ext uri="{FF2B5EF4-FFF2-40B4-BE49-F238E27FC236}">
                <a16:creationId xmlns:a16="http://schemas.microsoft.com/office/drawing/2014/main" id="{868A62B0-D22F-6E39-95FE-6CD0980E7719}"/>
              </a:ext>
            </a:extLst>
          </p:cNvPr>
          <p:cNvSpPr txBox="1"/>
          <p:nvPr/>
        </p:nvSpPr>
        <p:spPr>
          <a:xfrm>
            <a:off x="754477" y="2666293"/>
            <a:ext cx="6620505" cy="3773010"/>
          </a:xfrm>
          <a:prstGeom prst="rect">
            <a:avLst/>
          </a:prstGeom>
        </p:spPr>
        <p:txBody>
          <a:bodyPr vert="horz" lIns="91440" tIns="45720" rIns="91440" bIns="45720" rtlCol="0">
            <a:normAutofit/>
          </a:bodyPr>
          <a:lstStyle/>
          <a:p>
            <a:pPr>
              <a:lnSpc>
                <a:spcPct val="90000"/>
              </a:lnSpc>
              <a:spcAft>
                <a:spcPts val="600"/>
              </a:spcAft>
            </a:pPr>
            <a:endParaRPr lang="en-US" sz="2400" dirty="0"/>
          </a:p>
        </p:txBody>
      </p:sp>
      <p:pic>
        <p:nvPicPr>
          <p:cNvPr id="7" name="Picture 6" descr="Logo, company name&#10;&#10;Description automatically generated">
            <a:extLst>
              <a:ext uri="{FF2B5EF4-FFF2-40B4-BE49-F238E27FC236}">
                <a16:creationId xmlns:a16="http://schemas.microsoft.com/office/drawing/2014/main" id="{D7CEAEEE-00C0-EC1F-251B-C3F93E498E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46582" y="173255"/>
            <a:ext cx="1077218" cy="1077218"/>
          </a:xfrm>
          <a:prstGeom prst="rect">
            <a:avLst/>
          </a:prstGeom>
        </p:spPr>
      </p:pic>
      <p:sp>
        <p:nvSpPr>
          <p:cNvPr id="10" name="TextBox 9">
            <a:extLst>
              <a:ext uri="{FF2B5EF4-FFF2-40B4-BE49-F238E27FC236}">
                <a16:creationId xmlns:a16="http://schemas.microsoft.com/office/drawing/2014/main" id="{8A4A92DF-9D5B-DA81-EB28-8ABC32F0C7A5}"/>
              </a:ext>
            </a:extLst>
          </p:cNvPr>
          <p:cNvSpPr txBox="1"/>
          <p:nvPr/>
        </p:nvSpPr>
        <p:spPr>
          <a:xfrm>
            <a:off x="9331287" y="173255"/>
            <a:ext cx="1454226" cy="1077218"/>
          </a:xfrm>
          <a:prstGeom prst="rect">
            <a:avLst/>
          </a:prstGeom>
          <a:noFill/>
        </p:spPr>
        <p:txBody>
          <a:bodyPr wrap="square" rtlCol="0">
            <a:spAutoFit/>
          </a:bodyPr>
          <a:lstStyle/>
          <a:p>
            <a:r>
              <a:rPr lang="en-US" sz="1600" dirty="0"/>
              <a:t>workshop on the parliamentary process</a:t>
            </a:r>
            <a:endParaRPr lang="en-ZA" sz="1600" dirty="0"/>
          </a:p>
        </p:txBody>
      </p:sp>
      <p:sp>
        <p:nvSpPr>
          <p:cNvPr id="3" name="TextBox 2">
            <a:extLst>
              <a:ext uri="{FF2B5EF4-FFF2-40B4-BE49-F238E27FC236}">
                <a16:creationId xmlns:a16="http://schemas.microsoft.com/office/drawing/2014/main" id="{17E89889-866C-BE34-3562-BB4AAD55BA15}"/>
              </a:ext>
            </a:extLst>
          </p:cNvPr>
          <p:cNvSpPr txBox="1"/>
          <p:nvPr/>
        </p:nvSpPr>
        <p:spPr>
          <a:xfrm>
            <a:off x="8104957" y="3866920"/>
            <a:ext cx="3944449" cy="400110"/>
          </a:xfrm>
          <a:prstGeom prst="rect">
            <a:avLst/>
          </a:prstGeom>
          <a:noFill/>
        </p:spPr>
        <p:txBody>
          <a:bodyPr wrap="square" rtlCol="0">
            <a:spAutoFit/>
          </a:bodyPr>
          <a:lstStyle/>
          <a:p>
            <a:endParaRPr lang="en-US" sz="2000" dirty="0"/>
          </a:p>
        </p:txBody>
      </p:sp>
      <p:pic>
        <p:nvPicPr>
          <p:cNvPr id="12" name="Picture 11" descr="A close-up of a logo&#10;&#10;Description automatically generated with low confidence">
            <a:extLst>
              <a:ext uri="{FF2B5EF4-FFF2-40B4-BE49-F238E27FC236}">
                <a16:creationId xmlns:a16="http://schemas.microsoft.com/office/drawing/2014/main" id="{0BBEE642-EE12-413B-8239-A4B5E613A0A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59073" y="2216949"/>
            <a:ext cx="6953393" cy="4032173"/>
          </a:xfrm>
          <a:prstGeom prst="rect">
            <a:avLst/>
          </a:prstGeom>
        </p:spPr>
      </p:pic>
      <p:pic>
        <p:nvPicPr>
          <p:cNvPr id="14" name="Graphic 13" descr="Question Mark with solid fill">
            <a:extLst>
              <a:ext uri="{FF2B5EF4-FFF2-40B4-BE49-F238E27FC236}">
                <a16:creationId xmlns:a16="http://schemas.microsoft.com/office/drawing/2014/main" id="{74C4978E-EB6C-DF3B-9BF4-9394296B22B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246564" y="3432138"/>
            <a:ext cx="1294535" cy="1679689"/>
          </a:xfrm>
          <a:prstGeom prst="rect">
            <a:avLst/>
          </a:prstGeom>
        </p:spPr>
      </p:pic>
      <p:sp>
        <p:nvSpPr>
          <p:cNvPr id="15" name="TextBox 14">
            <a:extLst>
              <a:ext uri="{FF2B5EF4-FFF2-40B4-BE49-F238E27FC236}">
                <a16:creationId xmlns:a16="http://schemas.microsoft.com/office/drawing/2014/main" id="{A5637E0F-527A-E91A-2E96-5208F3990996}"/>
              </a:ext>
            </a:extLst>
          </p:cNvPr>
          <p:cNvSpPr txBox="1"/>
          <p:nvPr/>
        </p:nvSpPr>
        <p:spPr>
          <a:xfrm>
            <a:off x="8104956" y="4406747"/>
            <a:ext cx="3750159" cy="1446550"/>
          </a:xfrm>
          <a:prstGeom prst="rect">
            <a:avLst/>
          </a:prstGeom>
          <a:noFill/>
        </p:spPr>
        <p:txBody>
          <a:bodyPr wrap="square" rtlCol="0">
            <a:spAutoFit/>
          </a:bodyPr>
          <a:lstStyle/>
          <a:p>
            <a:r>
              <a:rPr lang="en-US" sz="4400" b="1" dirty="0">
                <a:solidFill>
                  <a:schemeClr val="accent5">
                    <a:lumMod val="75000"/>
                  </a:schemeClr>
                </a:solidFill>
              </a:rPr>
              <a:t>process only, please … </a:t>
            </a:r>
            <a:endParaRPr lang="en-ZA" sz="4400" b="1" dirty="0">
              <a:solidFill>
                <a:schemeClr val="accent5">
                  <a:lumMod val="75000"/>
                </a:schemeClr>
              </a:solidFill>
            </a:endParaRPr>
          </a:p>
        </p:txBody>
      </p:sp>
      <p:sp>
        <p:nvSpPr>
          <p:cNvPr id="4" name="Slide Number Placeholder 3">
            <a:extLst>
              <a:ext uri="{FF2B5EF4-FFF2-40B4-BE49-F238E27FC236}">
                <a16:creationId xmlns:a16="http://schemas.microsoft.com/office/drawing/2014/main" id="{2C46102F-5530-3FC5-5882-2D30D8936B69}"/>
              </a:ext>
            </a:extLst>
          </p:cNvPr>
          <p:cNvSpPr>
            <a:spLocks noGrp="1"/>
          </p:cNvSpPr>
          <p:nvPr>
            <p:ph type="sldNum" sz="quarter" idx="12"/>
          </p:nvPr>
        </p:nvSpPr>
        <p:spPr/>
        <p:txBody>
          <a:bodyPr/>
          <a:lstStyle/>
          <a:p>
            <a:fld id="{5B5C96CF-024F-40F1-A296-7AECDAA970F5}" type="slidenum">
              <a:rPr lang="en-ZA" smtClean="0"/>
              <a:t>19</a:t>
            </a:fld>
            <a:endParaRPr lang="en-ZA" dirty="0"/>
          </a:p>
        </p:txBody>
      </p:sp>
    </p:spTree>
    <p:extLst>
      <p:ext uri="{BB962C8B-B14F-4D97-AF65-F5344CB8AC3E}">
        <p14:creationId xmlns:p14="http://schemas.microsoft.com/office/powerpoint/2010/main" val="2620452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Picture 5" descr="Colourful strings being woven togehter">
            <a:extLst>
              <a:ext uri="{FF2B5EF4-FFF2-40B4-BE49-F238E27FC236}">
                <a16:creationId xmlns:a16="http://schemas.microsoft.com/office/drawing/2014/main" id="{E600265B-DEC2-42BD-88FF-44C332C4CD73}"/>
              </a:ext>
            </a:extLst>
          </p:cNvPr>
          <p:cNvPicPr>
            <a:picLocks noChangeAspect="1"/>
          </p:cNvPicPr>
          <p:nvPr/>
        </p:nvPicPr>
        <p:blipFill rotWithShape="1">
          <a:blip r:embed="rId2"/>
          <a:srcRect t="13487" r="9091" b="9904"/>
          <a:stretch/>
        </p:blipFill>
        <p:spPr>
          <a:xfrm>
            <a:off x="20" y="10"/>
            <a:ext cx="12191980" cy="6857990"/>
          </a:xfrm>
          <a:prstGeom prst="rect">
            <a:avLst/>
          </a:prstGeom>
          <a:solidFill>
            <a:srgbClr val="FFCCCC"/>
          </a:solidFill>
          <a:ln>
            <a:noFill/>
          </a:ln>
        </p:spPr>
      </p:pic>
      <p:sp>
        <p:nvSpPr>
          <p:cNvPr id="23" name="Rectangle 22">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C1F371-BCDC-C408-D5E2-65019FF7D264}"/>
              </a:ext>
            </a:extLst>
          </p:cNvPr>
          <p:cNvSpPr>
            <a:spLocks noGrp="1"/>
          </p:cNvSpPr>
          <p:nvPr>
            <p:ph type="title"/>
          </p:nvPr>
        </p:nvSpPr>
        <p:spPr>
          <a:xfrm>
            <a:off x="594804" y="640264"/>
            <a:ext cx="5273514" cy="2026030"/>
          </a:xfrm>
        </p:spPr>
        <p:txBody>
          <a:bodyPr vert="horz" lIns="91440" tIns="45720" rIns="91440" bIns="45720" rtlCol="0" anchor="ctr">
            <a:noAutofit/>
          </a:bodyPr>
          <a:lstStyle/>
          <a:p>
            <a:pPr>
              <a:spcAft>
                <a:spcPts val="600"/>
              </a:spcAft>
            </a:pPr>
            <a:br>
              <a:rPr lang="en-US" sz="4000" dirty="0"/>
            </a:br>
            <a:r>
              <a:rPr lang="en-US" sz="4000" dirty="0"/>
              <a:t> </a:t>
            </a:r>
            <a:br>
              <a:rPr lang="en-US" sz="6000" dirty="0"/>
            </a:br>
            <a:endParaRPr lang="en-US" sz="6000" dirty="0"/>
          </a:p>
        </p:txBody>
      </p:sp>
      <p:sp>
        <p:nvSpPr>
          <p:cNvPr id="5" name="TextBox 4">
            <a:extLst>
              <a:ext uri="{FF2B5EF4-FFF2-40B4-BE49-F238E27FC236}">
                <a16:creationId xmlns:a16="http://schemas.microsoft.com/office/drawing/2014/main" id="{868A62B0-D22F-6E39-95FE-6CD0980E7719}"/>
              </a:ext>
            </a:extLst>
          </p:cNvPr>
          <p:cNvSpPr txBox="1"/>
          <p:nvPr/>
        </p:nvSpPr>
        <p:spPr>
          <a:xfrm>
            <a:off x="754477" y="2666293"/>
            <a:ext cx="6620505" cy="3773010"/>
          </a:xfrm>
          <a:prstGeom prst="rect">
            <a:avLst/>
          </a:prstGeom>
        </p:spPr>
        <p:txBody>
          <a:bodyPr vert="horz" lIns="91440" tIns="45720" rIns="91440" bIns="45720" rtlCol="0">
            <a:normAutofit/>
          </a:bodyPr>
          <a:lstStyle/>
          <a:p>
            <a:pPr>
              <a:lnSpc>
                <a:spcPct val="90000"/>
              </a:lnSpc>
              <a:spcAft>
                <a:spcPts val="600"/>
              </a:spcAft>
            </a:pPr>
            <a:endParaRPr lang="en-US" sz="2400" dirty="0"/>
          </a:p>
        </p:txBody>
      </p:sp>
      <p:sp>
        <p:nvSpPr>
          <p:cNvPr id="3" name="TextBox 2">
            <a:extLst>
              <a:ext uri="{FF2B5EF4-FFF2-40B4-BE49-F238E27FC236}">
                <a16:creationId xmlns:a16="http://schemas.microsoft.com/office/drawing/2014/main" id="{35FC2D52-C7C0-B8EA-F8C0-7693849549CF}"/>
              </a:ext>
            </a:extLst>
          </p:cNvPr>
          <p:cNvSpPr txBox="1"/>
          <p:nvPr/>
        </p:nvSpPr>
        <p:spPr>
          <a:xfrm>
            <a:off x="7871520" y="4153359"/>
            <a:ext cx="3725676" cy="615553"/>
          </a:xfrm>
          <a:prstGeom prst="rect">
            <a:avLst/>
          </a:prstGeom>
          <a:noFill/>
        </p:spPr>
        <p:txBody>
          <a:bodyPr wrap="square" rtlCol="0">
            <a:spAutoFit/>
          </a:bodyPr>
          <a:lstStyle/>
          <a:p>
            <a:endParaRPr lang="en-US" sz="1600" dirty="0"/>
          </a:p>
          <a:p>
            <a:endParaRPr lang="en-US" sz="1800" dirty="0"/>
          </a:p>
        </p:txBody>
      </p:sp>
      <p:sp>
        <p:nvSpPr>
          <p:cNvPr id="9" name="TextBox 8">
            <a:extLst>
              <a:ext uri="{FF2B5EF4-FFF2-40B4-BE49-F238E27FC236}">
                <a16:creationId xmlns:a16="http://schemas.microsoft.com/office/drawing/2014/main" id="{E3D1C789-7A88-03ED-9B75-B3F1180EB1F3}"/>
              </a:ext>
            </a:extLst>
          </p:cNvPr>
          <p:cNvSpPr txBox="1"/>
          <p:nvPr/>
        </p:nvSpPr>
        <p:spPr>
          <a:xfrm>
            <a:off x="331921" y="321177"/>
            <a:ext cx="7281680" cy="6370975"/>
          </a:xfrm>
          <a:prstGeom prst="rect">
            <a:avLst/>
          </a:prstGeom>
          <a:noFill/>
        </p:spPr>
        <p:txBody>
          <a:bodyPr wrap="square" rtlCol="0">
            <a:spAutoFit/>
          </a:bodyPr>
          <a:lstStyle/>
          <a:p>
            <a:pPr algn="ctr"/>
            <a:r>
              <a:rPr lang="en-US" sz="2400" b="1" dirty="0"/>
              <a:t>About your presenter</a:t>
            </a:r>
          </a:p>
          <a:p>
            <a:pPr marL="285750" indent="-285750">
              <a:buFont typeface="Wingdings" panose="05000000000000000000" pitchFamily="2" charset="2"/>
              <a:buChar char="q"/>
            </a:pPr>
            <a:r>
              <a:rPr lang="en-US" sz="2400" dirty="0"/>
              <a:t>pre-1994, Pam worked mostly for community </a:t>
            </a:r>
            <a:r>
              <a:rPr lang="en-US" sz="2400" dirty="0" err="1"/>
              <a:t>organisations</a:t>
            </a:r>
            <a:r>
              <a:rPr lang="en-US" sz="2400" dirty="0"/>
              <a:t> in Alexandra and Soweto</a:t>
            </a:r>
          </a:p>
          <a:p>
            <a:pPr marL="285750" indent="-285750">
              <a:buFont typeface="Wingdings" panose="05000000000000000000" pitchFamily="2" charset="2"/>
              <a:buChar char="q"/>
            </a:pPr>
            <a:r>
              <a:rPr lang="en-US" sz="2400" dirty="0"/>
              <a:t>post-1994 (until 1999), she worked on education, housing, minerals &amp; mining, </a:t>
            </a:r>
            <a:r>
              <a:rPr lang="en-US" sz="2400" dirty="0" err="1"/>
              <a:t>labour</a:t>
            </a:r>
            <a:r>
              <a:rPr lang="en-US" sz="2400" dirty="0"/>
              <a:t> &amp; economic policy development for various non-profit </a:t>
            </a:r>
            <a:r>
              <a:rPr lang="en-US" sz="2400" dirty="0" err="1"/>
              <a:t>organisations</a:t>
            </a:r>
            <a:endParaRPr lang="en-US" sz="2400" dirty="0"/>
          </a:p>
          <a:p>
            <a:pPr marL="285750" indent="-285750">
              <a:buFont typeface="Wingdings" panose="05000000000000000000" pitchFamily="2" charset="2"/>
              <a:buChar char="q"/>
            </a:pPr>
            <a:r>
              <a:rPr lang="en-US" sz="2400" dirty="0"/>
              <a:t>between October 1999 and November 2009, Pam worked in the UK for local government &amp; Social Services</a:t>
            </a:r>
          </a:p>
          <a:p>
            <a:pPr marL="285750" indent="-285750">
              <a:buFont typeface="Wingdings" panose="05000000000000000000" pitchFamily="2" charset="2"/>
              <a:buChar char="q"/>
            </a:pPr>
            <a:r>
              <a:rPr lang="en-US" sz="2400" dirty="0"/>
              <a:t>between 1 September 2010 and 30 October 2012, she monitored and wrote about Parliament’s committees for </a:t>
            </a:r>
            <a:r>
              <a:rPr lang="en-US" sz="2400" dirty="0" err="1"/>
              <a:t>SabinetLaw</a:t>
            </a:r>
            <a:endParaRPr lang="en-US" sz="2400" dirty="0"/>
          </a:p>
          <a:p>
            <a:pPr marL="285750" indent="-285750">
              <a:buFont typeface="Wingdings" panose="05000000000000000000" pitchFamily="2" charset="2"/>
              <a:buChar char="q"/>
            </a:pPr>
            <a:r>
              <a:rPr lang="en-US" sz="2400" dirty="0"/>
              <a:t>from 1 February 2013 to 15 December 2021, Pam wrote the Policy Watch column for Juta Law’s </a:t>
            </a:r>
            <a:r>
              <a:rPr lang="en-US" sz="2400" i="1" dirty="0"/>
              <a:t>Legalbrief Today</a:t>
            </a:r>
            <a:endParaRPr lang="en-US" sz="2400" dirty="0"/>
          </a:p>
          <a:p>
            <a:pPr marL="285750" indent="-285750">
              <a:buFont typeface="Wingdings" panose="05000000000000000000" pitchFamily="2" charset="2"/>
              <a:buChar char="q"/>
            </a:pPr>
            <a:r>
              <a:rPr lang="en-US" sz="2400" dirty="0"/>
              <a:t>since 1 February 2022, she has been running POLICY WATCH SA (her own company)</a:t>
            </a:r>
          </a:p>
        </p:txBody>
      </p:sp>
      <p:sp>
        <p:nvSpPr>
          <p:cNvPr id="10" name="TextBox 9">
            <a:extLst>
              <a:ext uri="{FF2B5EF4-FFF2-40B4-BE49-F238E27FC236}">
                <a16:creationId xmlns:a16="http://schemas.microsoft.com/office/drawing/2014/main" id="{54365606-022D-65CB-D2BB-FCCFD820B936}"/>
              </a:ext>
            </a:extLst>
          </p:cNvPr>
          <p:cNvSpPr txBox="1"/>
          <p:nvPr/>
        </p:nvSpPr>
        <p:spPr>
          <a:xfrm>
            <a:off x="7694329" y="4329629"/>
            <a:ext cx="4160786" cy="1815882"/>
          </a:xfrm>
          <a:prstGeom prst="rect">
            <a:avLst/>
          </a:prstGeom>
          <a:noFill/>
        </p:spPr>
        <p:txBody>
          <a:bodyPr wrap="square" rtlCol="0">
            <a:spAutoFit/>
          </a:bodyPr>
          <a:lstStyle/>
          <a:p>
            <a:r>
              <a:rPr lang="en-US" sz="2800" dirty="0"/>
              <a:t>Pam has several clients for whom she monitors various Bills now being processed by Parliament </a:t>
            </a:r>
            <a:endParaRPr lang="en-ZA" sz="2800" dirty="0"/>
          </a:p>
        </p:txBody>
      </p:sp>
      <p:pic>
        <p:nvPicPr>
          <p:cNvPr id="12" name="Picture 11" descr="Logo, company name&#10;&#10;Description automatically generated">
            <a:extLst>
              <a:ext uri="{FF2B5EF4-FFF2-40B4-BE49-F238E27FC236}">
                <a16:creationId xmlns:a16="http://schemas.microsoft.com/office/drawing/2014/main" id="{546F78EC-E8C2-7FC0-7368-88B93B0CF6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147" y="173880"/>
            <a:ext cx="1077218" cy="1077218"/>
          </a:xfrm>
          <a:prstGeom prst="rect">
            <a:avLst/>
          </a:prstGeom>
        </p:spPr>
      </p:pic>
      <p:sp>
        <p:nvSpPr>
          <p:cNvPr id="13" name="TextBox 12">
            <a:extLst>
              <a:ext uri="{FF2B5EF4-FFF2-40B4-BE49-F238E27FC236}">
                <a16:creationId xmlns:a16="http://schemas.microsoft.com/office/drawing/2014/main" id="{EC243633-0945-2583-9361-1EA7786B3A58}"/>
              </a:ext>
            </a:extLst>
          </p:cNvPr>
          <p:cNvSpPr txBox="1"/>
          <p:nvPr/>
        </p:nvSpPr>
        <p:spPr>
          <a:xfrm>
            <a:off x="9331287" y="173255"/>
            <a:ext cx="1454226" cy="1077218"/>
          </a:xfrm>
          <a:prstGeom prst="rect">
            <a:avLst/>
          </a:prstGeom>
          <a:noFill/>
        </p:spPr>
        <p:txBody>
          <a:bodyPr wrap="square" rtlCol="0">
            <a:spAutoFit/>
          </a:bodyPr>
          <a:lstStyle/>
          <a:p>
            <a:r>
              <a:rPr lang="en-US" sz="1600" dirty="0"/>
              <a:t>workshop on the parliamentary process</a:t>
            </a:r>
            <a:endParaRPr lang="en-ZA" sz="1600" dirty="0"/>
          </a:p>
        </p:txBody>
      </p:sp>
      <p:sp>
        <p:nvSpPr>
          <p:cNvPr id="8" name="Slide Number Placeholder 7">
            <a:extLst>
              <a:ext uri="{FF2B5EF4-FFF2-40B4-BE49-F238E27FC236}">
                <a16:creationId xmlns:a16="http://schemas.microsoft.com/office/drawing/2014/main" id="{A035BF48-3345-B582-CE7A-6E6A268FFBD5}"/>
              </a:ext>
            </a:extLst>
          </p:cNvPr>
          <p:cNvSpPr>
            <a:spLocks noGrp="1"/>
          </p:cNvSpPr>
          <p:nvPr>
            <p:ph type="sldNum" sz="quarter" idx="12"/>
          </p:nvPr>
        </p:nvSpPr>
        <p:spPr/>
        <p:txBody>
          <a:bodyPr/>
          <a:lstStyle/>
          <a:p>
            <a:fld id="{5B5C96CF-024F-40F1-A296-7AECDAA970F5}" type="slidenum">
              <a:rPr lang="en-ZA" smtClean="0"/>
              <a:t>2</a:t>
            </a:fld>
            <a:endParaRPr lang="en-ZA" dirty="0"/>
          </a:p>
        </p:txBody>
      </p:sp>
    </p:spTree>
    <p:extLst>
      <p:ext uri="{BB962C8B-B14F-4D97-AF65-F5344CB8AC3E}">
        <p14:creationId xmlns:p14="http://schemas.microsoft.com/office/powerpoint/2010/main" val="572785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Picture 5" descr="Colourful strings being woven togehter">
            <a:extLst>
              <a:ext uri="{FF2B5EF4-FFF2-40B4-BE49-F238E27FC236}">
                <a16:creationId xmlns:a16="http://schemas.microsoft.com/office/drawing/2014/main" id="{E600265B-DEC2-42BD-88FF-44C332C4CD73}"/>
              </a:ext>
            </a:extLst>
          </p:cNvPr>
          <p:cNvPicPr>
            <a:picLocks noChangeAspect="1"/>
          </p:cNvPicPr>
          <p:nvPr/>
        </p:nvPicPr>
        <p:blipFill rotWithShape="1">
          <a:blip r:embed="rId3"/>
          <a:srcRect t="13487" r="9091" b="9904"/>
          <a:stretch/>
        </p:blipFill>
        <p:spPr>
          <a:xfrm>
            <a:off x="20" y="10"/>
            <a:ext cx="12191980" cy="6857990"/>
          </a:xfrm>
          <a:prstGeom prst="rect">
            <a:avLst/>
          </a:prstGeom>
          <a:solidFill>
            <a:srgbClr val="FFCCCC"/>
          </a:solidFill>
          <a:ln>
            <a:noFill/>
          </a:ln>
        </p:spPr>
      </p:pic>
      <p:sp>
        <p:nvSpPr>
          <p:cNvPr id="2" name="Title 1">
            <a:extLst>
              <a:ext uri="{FF2B5EF4-FFF2-40B4-BE49-F238E27FC236}">
                <a16:creationId xmlns:a16="http://schemas.microsoft.com/office/drawing/2014/main" id="{30C1F371-BCDC-C408-D5E2-65019FF7D264}"/>
              </a:ext>
            </a:extLst>
          </p:cNvPr>
          <p:cNvSpPr>
            <a:spLocks noGrp="1"/>
          </p:cNvSpPr>
          <p:nvPr>
            <p:ph type="title"/>
          </p:nvPr>
        </p:nvSpPr>
        <p:spPr/>
        <p:txBody>
          <a:bodyPr vert="horz" lIns="91440" tIns="45720" rIns="91440" bIns="45720" rtlCol="0" anchor="ctr">
            <a:noAutofit/>
          </a:bodyPr>
          <a:lstStyle/>
          <a:p>
            <a:pPr>
              <a:spcAft>
                <a:spcPts val="600"/>
              </a:spcAft>
            </a:pPr>
            <a:br>
              <a:rPr lang="en-US" sz="4000" dirty="0"/>
            </a:br>
            <a:r>
              <a:rPr lang="en-US" sz="4000" dirty="0"/>
              <a:t> </a:t>
            </a:r>
            <a:br>
              <a:rPr lang="en-US" sz="6000" dirty="0"/>
            </a:br>
            <a:endParaRPr lang="en-US" sz="6000" dirty="0"/>
          </a:p>
        </p:txBody>
      </p:sp>
      <p:sp>
        <p:nvSpPr>
          <p:cNvPr id="7" name="Content Placeholder 6">
            <a:extLst>
              <a:ext uri="{FF2B5EF4-FFF2-40B4-BE49-F238E27FC236}">
                <a16:creationId xmlns:a16="http://schemas.microsoft.com/office/drawing/2014/main" id="{1C98C8FF-8B36-58BC-DBE9-815E68CF754A}"/>
              </a:ext>
            </a:extLst>
          </p:cNvPr>
          <p:cNvSpPr>
            <a:spLocks noGrp="1"/>
          </p:cNvSpPr>
          <p:nvPr>
            <p:ph idx="1"/>
          </p:nvPr>
        </p:nvSpPr>
        <p:spPr/>
        <p:txBody>
          <a:bodyPr/>
          <a:lstStyle/>
          <a:p>
            <a:endParaRPr lang="en-ZA"/>
          </a:p>
        </p:txBody>
      </p:sp>
      <p:sp>
        <p:nvSpPr>
          <p:cNvPr id="5" name="TextBox 4">
            <a:extLst>
              <a:ext uri="{FF2B5EF4-FFF2-40B4-BE49-F238E27FC236}">
                <a16:creationId xmlns:a16="http://schemas.microsoft.com/office/drawing/2014/main" id="{868A62B0-D22F-6E39-95FE-6CD0980E7719}"/>
              </a:ext>
            </a:extLst>
          </p:cNvPr>
          <p:cNvSpPr txBox="1"/>
          <p:nvPr/>
        </p:nvSpPr>
        <p:spPr>
          <a:xfrm>
            <a:off x="754477" y="2666293"/>
            <a:ext cx="6620505" cy="3773010"/>
          </a:xfrm>
          <a:prstGeom prst="rect">
            <a:avLst/>
          </a:prstGeom>
        </p:spPr>
        <p:txBody>
          <a:bodyPr vert="horz" lIns="91440" tIns="45720" rIns="91440" bIns="45720" rtlCol="0">
            <a:normAutofit/>
          </a:bodyPr>
          <a:lstStyle/>
          <a:p>
            <a:pPr>
              <a:lnSpc>
                <a:spcPct val="90000"/>
              </a:lnSpc>
              <a:spcAft>
                <a:spcPts val="600"/>
              </a:spcAft>
            </a:pPr>
            <a:endParaRPr lang="en-US" sz="2400" dirty="0"/>
          </a:p>
        </p:txBody>
      </p:sp>
      <p:sp>
        <p:nvSpPr>
          <p:cNvPr id="3" name="TextBox 2">
            <a:extLst>
              <a:ext uri="{FF2B5EF4-FFF2-40B4-BE49-F238E27FC236}">
                <a16:creationId xmlns:a16="http://schemas.microsoft.com/office/drawing/2014/main" id="{35FC2D52-C7C0-B8EA-F8C0-7693849549CF}"/>
              </a:ext>
            </a:extLst>
          </p:cNvPr>
          <p:cNvSpPr txBox="1"/>
          <p:nvPr/>
        </p:nvSpPr>
        <p:spPr>
          <a:xfrm>
            <a:off x="7871520" y="4153359"/>
            <a:ext cx="3725676" cy="615553"/>
          </a:xfrm>
          <a:prstGeom prst="rect">
            <a:avLst/>
          </a:prstGeom>
          <a:noFill/>
        </p:spPr>
        <p:txBody>
          <a:bodyPr wrap="square" rtlCol="0">
            <a:spAutoFit/>
          </a:bodyPr>
          <a:lstStyle/>
          <a:p>
            <a:endParaRPr lang="en-US" sz="1600" dirty="0"/>
          </a:p>
          <a:p>
            <a:endParaRPr lang="en-US" sz="1800" dirty="0"/>
          </a:p>
        </p:txBody>
      </p:sp>
      <p:pic>
        <p:nvPicPr>
          <p:cNvPr id="12" name="Picture 11" descr="Logo, company name&#10;&#10;Description automatically generated">
            <a:extLst>
              <a:ext uri="{FF2B5EF4-FFF2-40B4-BE49-F238E27FC236}">
                <a16:creationId xmlns:a16="http://schemas.microsoft.com/office/drawing/2014/main" id="{546F78EC-E8C2-7FC0-7368-88B93B0CF67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36116" y="243655"/>
            <a:ext cx="1077218" cy="1077218"/>
          </a:xfrm>
          <a:prstGeom prst="rect">
            <a:avLst/>
          </a:prstGeom>
        </p:spPr>
      </p:pic>
      <p:sp>
        <p:nvSpPr>
          <p:cNvPr id="8" name="TextBox 7">
            <a:extLst>
              <a:ext uri="{FF2B5EF4-FFF2-40B4-BE49-F238E27FC236}">
                <a16:creationId xmlns:a16="http://schemas.microsoft.com/office/drawing/2014/main" id="{9BD4DCE5-1B68-844F-6BE8-F3038875F471}"/>
              </a:ext>
            </a:extLst>
          </p:cNvPr>
          <p:cNvSpPr txBox="1"/>
          <p:nvPr/>
        </p:nvSpPr>
        <p:spPr>
          <a:xfrm>
            <a:off x="594805" y="640081"/>
            <a:ext cx="6438515" cy="5386090"/>
          </a:xfrm>
          <a:prstGeom prst="rect">
            <a:avLst/>
          </a:prstGeom>
          <a:noFill/>
        </p:spPr>
        <p:txBody>
          <a:bodyPr wrap="square">
            <a:spAutoFit/>
          </a:bodyPr>
          <a:lstStyle/>
          <a:p>
            <a:pPr algn="ctr"/>
            <a:endParaRPr lang="en-US" sz="3200" dirty="0"/>
          </a:p>
          <a:p>
            <a:pPr algn="ctr"/>
            <a:r>
              <a:rPr lang="en-US" sz="3200" dirty="0"/>
              <a:t>Jack will talk you through some </a:t>
            </a:r>
          </a:p>
          <a:p>
            <a:pPr algn="ctr"/>
            <a:endParaRPr lang="en-US" sz="4000" dirty="0"/>
          </a:p>
          <a:p>
            <a:endParaRPr lang="en-US" sz="4000" dirty="0"/>
          </a:p>
          <a:p>
            <a:endParaRPr lang="en-US" sz="4000" dirty="0"/>
          </a:p>
          <a:p>
            <a:endParaRPr lang="en-US" sz="4000" dirty="0"/>
          </a:p>
          <a:p>
            <a:pPr algn="ctr"/>
            <a:r>
              <a:rPr lang="en-US" sz="4000" dirty="0"/>
              <a:t>the idea is to </a:t>
            </a:r>
          </a:p>
          <a:p>
            <a:pPr algn="ctr"/>
            <a:r>
              <a:rPr lang="en-US" sz="4000" dirty="0"/>
              <a:t>keep the workshop </a:t>
            </a:r>
            <a:r>
              <a:rPr lang="en-US" sz="4000" b="1" dirty="0"/>
              <a:t>focused</a:t>
            </a:r>
            <a:r>
              <a:rPr lang="en-US" sz="4000" dirty="0"/>
              <a:t> on </a:t>
            </a:r>
            <a:r>
              <a:rPr lang="en-US" sz="4000" b="1" dirty="0"/>
              <a:t>parliamentary process</a:t>
            </a:r>
          </a:p>
        </p:txBody>
      </p:sp>
      <p:pic>
        <p:nvPicPr>
          <p:cNvPr id="13" name="Picture 12" descr="Text&#10;&#10;Description automatically generated">
            <a:extLst>
              <a:ext uri="{FF2B5EF4-FFF2-40B4-BE49-F238E27FC236}">
                <a16:creationId xmlns:a16="http://schemas.microsoft.com/office/drawing/2014/main" id="{95BA7766-42CC-53CF-894D-EE8B3DC5EF9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25942" y="1753414"/>
            <a:ext cx="2576239" cy="2378066"/>
          </a:xfrm>
          <a:prstGeom prst="rect">
            <a:avLst/>
          </a:prstGeom>
        </p:spPr>
      </p:pic>
      <p:sp>
        <p:nvSpPr>
          <p:cNvPr id="14" name="TextBox 13">
            <a:extLst>
              <a:ext uri="{FF2B5EF4-FFF2-40B4-BE49-F238E27FC236}">
                <a16:creationId xmlns:a16="http://schemas.microsoft.com/office/drawing/2014/main" id="{FC0DB975-C46F-1E99-E93B-7600E0FA3FA6}"/>
              </a:ext>
            </a:extLst>
          </p:cNvPr>
          <p:cNvSpPr txBox="1"/>
          <p:nvPr/>
        </p:nvSpPr>
        <p:spPr>
          <a:xfrm>
            <a:off x="7871520" y="3910988"/>
            <a:ext cx="4178431" cy="1938992"/>
          </a:xfrm>
          <a:prstGeom prst="rect">
            <a:avLst/>
          </a:prstGeom>
          <a:noFill/>
        </p:spPr>
        <p:txBody>
          <a:bodyPr wrap="square" rtlCol="0">
            <a:spAutoFit/>
          </a:bodyPr>
          <a:lstStyle/>
          <a:p>
            <a:endParaRPr lang="en-US" sz="2000" dirty="0"/>
          </a:p>
          <a:p>
            <a:r>
              <a:rPr lang="en-US" sz="2000" dirty="0"/>
              <a:t>Since 2010, Pam’s role has always been to monitor and report on Bills during their time in Parliament. She does not comment on the policy positions underpinning their contents. </a:t>
            </a:r>
            <a:endParaRPr lang="en-ZA" sz="2000" dirty="0"/>
          </a:p>
        </p:txBody>
      </p:sp>
      <p:sp>
        <p:nvSpPr>
          <p:cNvPr id="15" name="TextBox 14">
            <a:extLst>
              <a:ext uri="{FF2B5EF4-FFF2-40B4-BE49-F238E27FC236}">
                <a16:creationId xmlns:a16="http://schemas.microsoft.com/office/drawing/2014/main" id="{43A7AE8A-8EB4-7D58-3FB6-F9D4A7CDCBB3}"/>
              </a:ext>
            </a:extLst>
          </p:cNvPr>
          <p:cNvSpPr txBox="1"/>
          <p:nvPr/>
        </p:nvSpPr>
        <p:spPr>
          <a:xfrm>
            <a:off x="9331287" y="173255"/>
            <a:ext cx="1454226" cy="1077218"/>
          </a:xfrm>
          <a:prstGeom prst="rect">
            <a:avLst/>
          </a:prstGeom>
          <a:noFill/>
        </p:spPr>
        <p:txBody>
          <a:bodyPr wrap="square" rtlCol="0">
            <a:spAutoFit/>
          </a:bodyPr>
          <a:lstStyle/>
          <a:p>
            <a:r>
              <a:rPr lang="en-US" sz="1600" dirty="0"/>
              <a:t>workshop on the parliamentary process</a:t>
            </a:r>
            <a:endParaRPr lang="en-ZA" sz="1600" dirty="0"/>
          </a:p>
        </p:txBody>
      </p:sp>
      <p:sp>
        <p:nvSpPr>
          <p:cNvPr id="10" name="Slide Number Placeholder 9">
            <a:extLst>
              <a:ext uri="{FF2B5EF4-FFF2-40B4-BE49-F238E27FC236}">
                <a16:creationId xmlns:a16="http://schemas.microsoft.com/office/drawing/2014/main" id="{15FE98B1-79FA-577A-B8B8-F24DA82F9781}"/>
              </a:ext>
            </a:extLst>
          </p:cNvPr>
          <p:cNvSpPr>
            <a:spLocks noGrp="1"/>
          </p:cNvSpPr>
          <p:nvPr>
            <p:ph type="sldNum" sz="quarter" idx="12"/>
          </p:nvPr>
        </p:nvSpPr>
        <p:spPr/>
        <p:txBody>
          <a:bodyPr/>
          <a:lstStyle/>
          <a:p>
            <a:fld id="{5B5C96CF-024F-40F1-A296-7AECDAA970F5}" type="slidenum">
              <a:rPr lang="en-ZA" smtClean="0"/>
              <a:t>3</a:t>
            </a:fld>
            <a:endParaRPr lang="en-ZA" dirty="0"/>
          </a:p>
        </p:txBody>
      </p:sp>
    </p:spTree>
    <p:extLst>
      <p:ext uri="{BB962C8B-B14F-4D97-AF65-F5344CB8AC3E}">
        <p14:creationId xmlns:p14="http://schemas.microsoft.com/office/powerpoint/2010/main" val="2277189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Picture 5" descr="Colourful strings being woven togehter">
            <a:extLst>
              <a:ext uri="{FF2B5EF4-FFF2-40B4-BE49-F238E27FC236}">
                <a16:creationId xmlns:a16="http://schemas.microsoft.com/office/drawing/2014/main" id="{E600265B-DEC2-42BD-88FF-44C332C4CD73}"/>
              </a:ext>
            </a:extLst>
          </p:cNvPr>
          <p:cNvPicPr>
            <a:picLocks noChangeAspect="1"/>
          </p:cNvPicPr>
          <p:nvPr/>
        </p:nvPicPr>
        <p:blipFill rotWithShape="1">
          <a:blip r:embed="rId2"/>
          <a:srcRect t="13487" r="9091" b="9904"/>
          <a:stretch/>
        </p:blipFill>
        <p:spPr>
          <a:xfrm>
            <a:off x="20" y="10"/>
            <a:ext cx="12191980" cy="6857990"/>
          </a:xfrm>
          <a:prstGeom prst="rect">
            <a:avLst/>
          </a:prstGeom>
          <a:solidFill>
            <a:srgbClr val="FFCCCC"/>
          </a:solidFill>
          <a:ln>
            <a:noFill/>
          </a:ln>
        </p:spPr>
      </p:pic>
      <p:sp>
        <p:nvSpPr>
          <p:cNvPr id="23" name="Rectangle 22">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C1F371-BCDC-C408-D5E2-65019FF7D264}"/>
              </a:ext>
            </a:extLst>
          </p:cNvPr>
          <p:cNvSpPr>
            <a:spLocks noGrp="1"/>
          </p:cNvSpPr>
          <p:nvPr>
            <p:ph type="title"/>
          </p:nvPr>
        </p:nvSpPr>
        <p:spPr>
          <a:xfrm>
            <a:off x="594804" y="640264"/>
            <a:ext cx="5273514" cy="2026030"/>
          </a:xfrm>
        </p:spPr>
        <p:txBody>
          <a:bodyPr vert="horz" lIns="91440" tIns="45720" rIns="91440" bIns="45720" rtlCol="0" anchor="ctr">
            <a:noAutofit/>
          </a:bodyPr>
          <a:lstStyle/>
          <a:p>
            <a:pPr>
              <a:spcAft>
                <a:spcPts val="600"/>
              </a:spcAft>
            </a:pPr>
            <a:br>
              <a:rPr lang="en-US" sz="4000" dirty="0"/>
            </a:br>
            <a:r>
              <a:rPr lang="en-US" sz="4000" dirty="0"/>
              <a:t> </a:t>
            </a:r>
            <a:br>
              <a:rPr lang="en-US" sz="6000" dirty="0"/>
            </a:br>
            <a:endParaRPr lang="en-US" sz="6000" dirty="0"/>
          </a:p>
        </p:txBody>
      </p:sp>
      <p:sp>
        <p:nvSpPr>
          <p:cNvPr id="5" name="TextBox 4">
            <a:extLst>
              <a:ext uri="{FF2B5EF4-FFF2-40B4-BE49-F238E27FC236}">
                <a16:creationId xmlns:a16="http://schemas.microsoft.com/office/drawing/2014/main" id="{868A62B0-D22F-6E39-95FE-6CD0980E7719}"/>
              </a:ext>
            </a:extLst>
          </p:cNvPr>
          <p:cNvSpPr txBox="1"/>
          <p:nvPr/>
        </p:nvSpPr>
        <p:spPr>
          <a:xfrm>
            <a:off x="754477" y="2666293"/>
            <a:ext cx="6620505" cy="3773010"/>
          </a:xfrm>
          <a:prstGeom prst="rect">
            <a:avLst/>
          </a:prstGeom>
        </p:spPr>
        <p:txBody>
          <a:bodyPr vert="horz" lIns="91440" tIns="45720" rIns="91440" bIns="45720" rtlCol="0">
            <a:normAutofit/>
          </a:bodyPr>
          <a:lstStyle/>
          <a:p>
            <a:pPr>
              <a:lnSpc>
                <a:spcPct val="90000"/>
              </a:lnSpc>
              <a:spcAft>
                <a:spcPts val="600"/>
              </a:spcAft>
            </a:pPr>
            <a:endParaRPr lang="en-US" sz="2400" dirty="0"/>
          </a:p>
        </p:txBody>
      </p:sp>
      <p:sp>
        <p:nvSpPr>
          <p:cNvPr id="3" name="TextBox 2">
            <a:extLst>
              <a:ext uri="{FF2B5EF4-FFF2-40B4-BE49-F238E27FC236}">
                <a16:creationId xmlns:a16="http://schemas.microsoft.com/office/drawing/2014/main" id="{35FC2D52-C7C0-B8EA-F8C0-7693849549CF}"/>
              </a:ext>
            </a:extLst>
          </p:cNvPr>
          <p:cNvSpPr txBox="1"/>
          <p:nvPr/>
        </p:nvSpPr>
        <p:spPr>
          <a:xfrm>
            <a:off x="7871520" y="4153359"/>
            <a:ext cx="3725676" cy="615553"/>
          </a:xfrm>
          <a:prstGeom prst="rect">
            <a:avLst/>
          </a:prstGeom>
          <a:noFill/>
        </p:spPr>
        <p:txBody>
          <a:bodyPr wrap="square" rtlCol="0">
            <a:spAutoFit/>
          </a:bodyPr>
          <a:lstStyle/>
          <a:p>
            <a:endParaRPr lang="en-US" sz="1600" dirty="0"/>
          </a:p>
          <a:p>
            <a:endParaRPr lang="en-US" sz="1800" dirty="0"/>
          </a:p>
        </p:txBody>
      </p:sp>
      <p:sp>
        <p:nvSpPr>
          <p:cNvPr id="8" name="TextBox 7">
            <a:extLst>
              <a:ext uri="{FF2B5EF4-FFF2-40B4-BE49-F238E27FC236}">
                <a16:creationId xmlns:a16="http://schemas.microsoft.com/office/drawing/2014/main" id="{534FD28B-DF74-D548-0268-039A9E54EB56}"/>
              </a:ext>
            </a:extLst>
          </p:cNvPr>
          <p:cNvSpPr txBox="1"/>
          <p:nvPr/>
        </p:nvSpPr>
        <p:spPr>
          <a:xfrm>
            <a:off x="336884" y="418698"/>
            <a:ext cx="6620505" cy="5332357"/>
          </a:xfrm>
          <a:prstGeom prst="rect">
            <a:avLst/>
          </a:prstGeom>
          <a:noFill/>
        </p:spPr>
        <p:txBody>
          <a:bodyPr wrap="square">
            <a:spAutoFit/>
          </a:bodyPr>
          <a:lstStyle/>
          <a:p>
            <a:pPr marL="571500" lvl="0" indent="-571500">
              <a:lnSpc>
                <a:spcPct val="107000"/>
              </a:lnSpc>
              <a:buFont typeface="Wingdings" panose="05000000000000000000" pitchFamily="2" charset="2"/>
              <a:buChar char="q"/>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571500" lvl="0" indent="-571500">
              <a:lnSpc>
                <a:spcPct val="107000"/>
              </a:lnSpc>
              <a:buFont typeface="Wingdings" panose="05000000000000000000" pitchFamily="2" charset="2"/>
              <a:buChar char="q"/>
            </a:pPr>
            <a:r>
              <a:rPr lang="en-US" sz="4000" dirty="0">
                <a:latin typeface="Calibri" panose="020F0502020204030204" pitchFamily="34" charset="0"/>
                <a:ea typeface="Calibri" panose="020F0502020204030204" pitchFamily="34" charset="0"/>
                <a:cs typeface="Times New Roman" panose="02020603050405020304" pitchFamily="18" charset="0"/>
              </a:rPr>
              <a:t>a</a:t>
            </a:r>
            <a:r>
              <a:rPr lang="en-US" sz="4000" dirty="0">
                <a:effectLst/>
                <a:latin typeface="Calibri" panose="020F0502020204030204" pitchFamily="34" charset="0"/>
                <a:ea typeface="Calibri" panose="020F0502020204030204" pitchFamily="34" charset="0"/>
                <a:cs typeface="Times New Roman" panose="02020603050405020304" pitchFamily="18" charset="0"/>
              </a:rPr>
              <a:t>n ‘ordinary’ Bill:</a:t>
            </a:r>
            <a:endParaRPr lang="en-ZA" sz="4000" dirty="0">
              <a:effectLst/>
              <a:latin typeface="Calibri" panose="020F0502020204030204" pitchFamily="34" charset="0"/>
              <a:ea typeface="Calibri" panose="020F0502020204030204" pitchFamily="34" charset="0"/>
              <a:cs typeface="Times New Roman" panose="02020603050405020304" pitchFamily="18" charset="0"/>
            </a:endParaRPr>
          </a:p>
          <a:p>
            <a:pPr marL="1028700" lvl="1" indent="-571500">
              <a:lnSpc>
                <a:spcPct val="107000"/>
              </a:lnSpc>
              <a:buFont typeface="Wingdings" panose="05000000000000000000" pitchFamily="2" charset="2"/>
              <a:buChar char="q"/>
            </a:pPr>
            <a:r>
              <a:rPr lang="en-US" sz="3200" dirty="0">
                <a:effectLst/>
                <a:latin typeface="Calibri" panose="020F0502020204030204" pitchFamily="34" charset="0"/>
                <a:ea typeface="Calibri" panose="020F0502020204030204" pitchFamily="34" charset="0"/>
                <a:cs typeface="Times New Roman" panose="02020603050405020304" pitchFamily="18" charset="0"/>
              </a:rPr>
              <a:t>isn’t a ‘money’ Bill (which deals with revenue &amp; expenditure), and </a:t>
            </a:r>
            <a:endParaRPr lang="en-ZA" sz="3200" dirty="0">
              <a:effectLst/>
              <a:latin typeface="Calibri" panose="020F0502020204030204" pitchFamily="34" charset="0"/>
              <a:ea typeface="Calibri" panose="020F0502020204030204" pitchFamily="34" charset="0"/>
              <a:cs typeface="Times New Roman" panose="02020603050405020304" pitchFamily="18" charset="0"/>
            </a:endParaRPr>
          </a:p>
          <a:p>
            <a:pPr marL="1028700" lvl="1" indent="-571500">
              <a:lnSpc>
                <a:spcPct val="107000"/>
              </a:lnSpc>
              <a:buFont typeface="Wingdings" panose="05000000000000000000" pitchFamily="2" charset="2"/>
              <a:buChar char="q"/>
            </a:pPr>
            <a:r>
              <a:rPr lang="en-US" sz="3200" dirty="0">
                <a:effectLst/>
                <a:latin typeface="Calibri" panose="020F0502020204030204" pitchFamily="34" charset="0"/>
                <a:ea typeface="Calibri" panose="020F0502020204030204" pitchFamily="34" charset="0"/>
                <a:cs typeface="Times New Roman" panose="02020603050405020304" pitchFamily="18" charset="0"/>
              </a:rPr>
              <a:t>doesn’t propose amendments to the Constitution</a:t>
            </a:r>
            <a:endParaRPr lang="en-ZA" sz="3200" dirty="0">
              <a:effectLst/>
              <a:latin typeface="Calibri" panose="020F0502020204030204" pitchFamily="34" charset="0"/>
              <a:ea typeface="Calibri" panose="020F0502020204030204" pitchFamily="34" charset="0"/>
              <a:cs typeface="Times New Roman" panose="02020603050405020304" pitchFamily="18" charset="0"/>
            </a:endParaRPr>
          </a:p>
          <a:p>
            <a:pPr marL="571500" lvl="0" indent="-571500">
              <a:lnSpc>
                <a:spcPct val="107000"/>
              </a:lnSpc>
              <a:spcAft>
                <a:spcPts val="800"/>
              </a:spcAft>
              <a:buFont typeface="Wingdings" panose="05000000000000000000" pitchFamily="2" charset="2"/>
              <a:buChar char="q"/>
            </a:pPr>
            <a:r>
              <a:rPr lang="en-US" sz="4000" dirty="0">
                <a:latin typeface="Calibri" panose="020F0502020204030204" pitchFamily="34" charset="0"/>
                <a:ea typeface="Calibri" panose="020F0502020204030204" pitchFamily="34" charset="0"/>
                <a:cs typeface="Times New Roman" panose="02020603050405020304" pitchFamily="18" charset="0"/>
              </a:rPr>
              <a:t>a</a:t>
            </a:r>
            <a:r>
              <a:rPr lang="en-US" sz="4000" dirty="0">
                <a:effectLst/>
                <a:latin typeface="Calibri" panose="020F0502020204030204" pitchFamily="34" charset="0"/>
                <a:ea typeface="Calibri" panose="020F0502020204030204" pitchFamily="34" charset="0"/>
                <a:cs typeface="Times New Roman" panose="02020603050405020304" pitchFamily="18" charset="0"/>
              </a:rPr>
              <a:t> Section 76 Bill affects the provinces</a:t>
            </a:r>
            <a:endParaRPr lang="en-ZA" sz="4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9" descr="Logo, company name&#10;&#10;Description automatically generated">
            <a:extLst>
              <a:ext uri="{FF2B5EF4-FFF2-40B4-BE49-F238E27FC236}">
                <a16:creationId xmlns:a16="http://schemas.microsoft.com/office/drawing/2014/main" id="{CC8CEB21-682F-CBE8-EDE6-CDCB0ADD73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147" y="136525"/>
            <a:ext cx="1077218" cy="1077218"/>
          </a:xfrm>
          <a:prstGeom prst="rect">
            <a:avLst/>
          </a:prstGeom>
        </p:spPr>
      </p:pic>
      <p:sp>
        <p:nvSpPr>
          <p:cNvPr id="11" name="TextBox 10">
            <a:extLst>
              <a:ext uri="{FF2B5EF4-FFF2-40B4-BE49-F238E27FC236}">
                <a16:creationId xmlns:a16="http://schemas.microsoft.com/office/drawing/2014/main" id="{1D591E17-5CA9-E6C3-51CA-72585BEF904B}"/>
              </a:ext>
            </a:extLst>
          </p:cNvPr>
          <p:cNvSpPr txBox="1"/>
          <p:nvPr/>
        </p:nvSpPr>
        <p:spPr>
          <a:xfrm>
            <a:off x="9331287" y="173255"/>
            <a:ext cx="1454226" cy="1077218"/>
          </a:xfrm>
          <a:prstGeom prst="rect">
            <a:avLst/>
          </a:prstGeom>
          <a:noFill/>
        </p:spPr>
        <p:txBody>
          <a:bodyPr wrap="square" rtlCol="0">
            <a:spAutoFit/>
          </a:bodyPr>
          <a:lstStyle/>
          <a:p>
            <a:r>
              <a:rPr lang="en-US" sz="1600" dirty="0"/>
              <a:t>workshop on the parliamentary process</a:t>
            </a:r>
            <a:endParaRPr lang="en-ZA" sz="1600" dirty="0"/>
          </a:p>
        </p:txBody>
      </p:sp>
      <p:sp>
        <p:nvSpPr>
          <p:cNvPr id="9" name="Slide Number Placeholder 8">
            <a:extLst>
              <a:ext uri="{FF2B5EF4-FFF2-40B4-BE49-F238E27FC236}">
                <a16:creationId xmlns:a16="http://schemas.microsoft.com/office/drawing/2014/main" id="{146F2F2B-BBBF-E01B-1A36-9EF930372369}"/>
              </a:ext>
            </a:extLst>
          </p:cNvPr>
          <p:cNvSpPr>
            <a:spLocks noGrp="1"/>
          </p:cNvSpPr>
          <p:nvPr>
            <p:ph type="sldNum" sz="quarter" idx="12"/>
          </p:nvPr>
        </p:nvSpPr>
        <p:spPr/>
        <p:txBody>
          <a:bodyPr/>
          <a:lstStyle/>
          <a:p>
            <a:fld id="{5B5C96CF-024F-40F1-A296-7AECDAA970F5}" type="slidenum">
              <a:rPr lang="en-ZA" smtClean="0"/>
              <a:t>4</a:t>
            </a:fld>
            <a:endParaRPr lang="en-ZA" dirty="0"/>
          </a:p>
        </p:txBody>
      </p:sp>
    </p:spTree>
    <p:extLst>
      <p:ext uri="{BB962C8B-B14F-4D97-AF65-F5344CB8AC3E}">
        <p14:creationId xmlns:p14="http://schemas.microsoft.com/office/powerpoint/2010/main" val="3754273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Picture 5" descr="Colourful strings being woven togehter">
            <a:extLst>
              <a:ext uri="{FF2B5EF4-FFF2-40B4-BE49-F238E27FC236}">
                <a16:creationId xmlns:a16="http://schemas.microsoft.com/office/drawing/2014/main" id="{E600265B-DEC2-42BD-88FF-44C332C4CD73}"/>
              </a:ext>
            </a:extLst>
          </p:cNvPr>
          <p:cNvPicPr>
            <a:picLocks noChangeAspect="1"/>
          </p:cNvPicPr>
          <p:nvPr/>
        </p:nvPicPr>
        <p:blipFill rotWithShape="1">
          <a:blip r:embed="rId2"/>
          <a:srcRect t="13487" r="9091" b="9904"/>
          <a:stretch/>
        </p:blipFill>
        <p:spPr>
          <a:xfrm>
            <a:off x="20" y="0"/>
            <a:ext cx="12191980" cy="6857990"/>
          </a:xfrm>
          <a:prstGeom prst="rect">
            <a:avLst/>
          </a:prstGeom>
          <a:solidFill>
            <a:srgbClr val="FFCCCC"/>
          </a:solidFill>
          <a:ln>
            <a:noFill/>
          </a:ln>
        </p:spPr>
      </p:pic>
      <p:sp>
        <p:nvSpPr>
          <p:cNvPr id="23" name="Rectangle 22">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C1F371-BCDC-C408-D5E2-65019FF7D264}"/>
              </a:ext>
            </a:extLst>
          </p:cNvPr>
          <p:cNvSpPr>
            <a:spLocks noGrp="1"/>
          </p:cNvSpPr>
          <p:nvPr>
            <p:ph type="title"/>
          </p:nvPr>
        </p:nvSpPr>
        <p:spPr>
          <a:xfrm>
            <a:off x="426604" y="173255"/>
            <a:ext cx="6948378" cy="994533"/>
          </a:xfrm>
        </p:spPr>
        <p:txBody>
          <a:bodyPr vert="horz" lIns="91440" tIns="45720" rIns="91440" bIns="45720" rtlCol="0" anchor="ctr">
            <a:noAutofit/>
          </a:bodyPr>
          <a:lstStyle/>
          <a:p>
            <a:pPr>
              <a:lnSpc>
                <a:spcPct val="90000"/>
              </a:lnSpc>
              <a:spcAft>
                <a:spcPts val="600"/>
              </a:spcAft>
            </a:pPr>
            <a:r>
              <a:rPr lang="en-US" sz="2400" b="1" dirty="0">
                <a:solidFill>
                  <a:srgbClr val="7030A0"/>
                </a:solidFill>
              </a:rPr>
              <a:t>Performers Protection Amendment Bill </a:t>
            </a:r>
            <a:r>
              <a:rPr lang="en-US" sz="2400" dirty="0">
                <a:solidFill>
                  <a:srgbClr val="7030A0"/>
                </a:solidFill>
              </a:rPr>
              <a:t>(PPAB) &amp;</a:t>
            </a:r>
            <a:br>
              <a:rPr lang="en-US" sz="2400" dirty="0">
                <a:solidFill>
                  <a:srgbClr val="7030A0"/>
                </a:solidFill>
              </a:rPr>
            </a:br>
            <a:r>
              <a:rPr lang="en-US" sz="2400" b="1" dirty="0">
                <a:solidFill>
                  <a:srgbClr val="7030A0"/>
                </a:solidFill>
              </a:rPr>
              <a:t>Copyright Amendment Bill </a:t>
            </a:r>
            <a:r>
              <a:rPr lang="en-US" sz="2400" dirty="0">
                <a:solidFill>
                  <a:srgbClr val="7030A0"/>
                </a:solidFill>
              </a:rPr>
              <a:t>(CAB)</a:t>
            </a:r>
          </a:p>
        </p:txBody>
      </p:sp>
      <p:sp>
        <p:nvSpPr>
          <p:cNvPr id="5" name="TextBox 4">
            <a:extLst>
              <a:ext uri="{FF2B5EF4-FFF2-40B4-BE49-F238E27FC236}">
                <a16:creationId xmlns:a16="http://schemas.microsoft.com/office/drawing/2014/main" id="{868A62B0-D22F-6E39-95FE-6CD0980E7719}"/>
              </a:ext>
            </a:extLst>
          </p:cNvPr>
          <p:cNvSpPr txBox="1"/>
          <p:nvPr/>
        </p:nvSpPr>
        <p:spPr>
          <a:xfrm>
            <a:off x="754477" y="2666293"/>
            <a:ext cx="6620505" cy="3773010"/>
          </a:xfrm>
          <a:prstGeom prst="rect">
            <a:avLst/>
          </a:prstGeom>
        </p:spPr>
        <p:txBody>
          <a:bodyPr vert="horz" lIns="91440" tIns="45720" rIns="91440" bIns="45720" rtlCol="0">
            <a:normAutofit/>
          </a:bodyPr>
          <a:lstStyle/>
          <a:p>
            <a:pPr>
              <a:lnSpc>
                <a:spcPct val="90000"/>
              </a:lnSpc>
              <a:spcAft>
                <a:spcPts val="600"/>
              </a:spcAft>
            </a:pPr>
            <a:endParaRPr lang="en-US" sz="2400" dirty="0"/>
          </a:p>
        </p:txBody>
      </p:sp>
      <p:sp>
        <p:nvSpPr>
          <p:cNvPr id="8" name="TextBox 7">
            <a:extLst>
              <a:ext uri="{FF2B5EF4-FFF2-40B4-BE49-F238E27FC236}">
                <a16:creationId xmlns:a16="http://schemas.microsoft.com/office/drawing/2014/main" id="{9C2F9CDD-A19B-2B31-7C6A-59C79E4923FB}"/>
              </a:ext>
            </a:extLst>
          </p:cNvPr>
          <p:cNvSpPr txBox="1"/>
          <p:nvPr/>
        </p:nvSpPr>
        <p:spPr>
          <a:xfrm>
            <a:off x="426604" y="1040287"/>
            <a:ext cx="6536783" cy="5970865"/>
          </a:xfrm>
          <a:prstGeom prst="rect">
            <a:avLst/>
          </a:prstGeom>
          <a:noFill/>
        </p:spPr>
        <p:txBody>
          <a:bodyPr wrap="square">
            <a:spAutoFit/>
          </a:bodyPr>
          <a:lstStyle/>
          <a:p>
            <a:r>
              <a:rPr lang="en-US" sz="2800" b="1" dirty="0"/>
              <a:t>THE PARLIAMENTARY PROCESS</a:t>
            </a:r>
          </a:p>
          <a:p>
            <a:r>
              <a:rPr lang="en-US" sz="2800" b="1" dirty="0"/>
              <a:t>BACKROUND INFORMATION </a:t>
            </a:r>
          </a:p>
          <a:p>
            <a:pPr marL="285750" indent="-285750">
              <a:buFont typeface="Wingdings" panose="05000000000000000000" pitchFamily="2" charset="2"/>
              <a:buChar char="q"/>
            </a:pPr>
            <a:r>
              <a:rPr lang="en-US" sz="2800" dirty="0"/>
              <a:t>although the PPAB was tabled in December 2016 six months before the CAB (May 2017), the National Assembly Trade &amp; Industry Committee process on the PPAB was put on hold until work on the CAB was in its final stages</a:t>
            </a:r>
          </a:p>
          <a:p>
            <a:pPr marL="285750" indent="-285750">
              <a:buFont typeface="Wingdings" panose="05000000000000000000" pitchFamily="2" charset="2"/>
              <a:buChar char="q"/>
            </a:pPr>
            <a:r>
              <a:rPr lang="en-US" sz="2800" dirty="0"/>
              <a:t>the two Bills are inextricably intertwined</a:t>
            </a:r>
          </a:p>
          <a:p>
            <a:pPr marL="285750" indent="-285750">
              <a:buFont typeface="Wingdings" panose="05000000000000000000" pitchFamily="2" charset="2"/>
              <a:buChar char="q"/>
            </a:pPr>
            <a:r>
              <a:rPr lang="en-US" sz="2800" dirty="0"/>
              <a:t>the PPAB could have been passed without the CAB but was linked to it when the CAB was reworked in 2017/2018</a:t>
            </a:r>
          </a:p>
          <a:p>
            <a:pPr marL="285750" indent="-285750">
              <a:buFont typeface="Wingdings" panose="05000000000000000000" pitchFamily="2" charset="2"/>
              <a:buChar char="q"/>
            </a:pPr>
            <a:endParaRPr lang="en-ZA" dirty="0"/>
          </a:p>
        </p:txBody>
      </p:sp>
      <p:sp>
        <p:nvSpPr>
          <p:cNvPr id="3" name="Explosion: 14 Points 2">
            <a:extLst>
              <a:ext uri="{FF2B5EF4-FFF2-40B4-BE49-F238E27FC236}">
                <a16:creationId xmlns:a16="http://schemas.microsoft.com/office/drawing/2014/main" id="{78A9DA0D-A0BB-75AE-EFDF-75321A4E6983}"/>
              </a:ext>
            </a:extLst>
          </p:cNvPr>
          <p:cNvSpPr/>
          <p:nvPr/>
        </p:nvSpPr>
        <p:spPr>
          <a:xfrm flipH="1">
            <a:off x="6792776" y="3747993"/>
            <a:ext cx="1663199" cy="1389685"/>
          </a:xfrm>
          <a:prstGeom prst="irregularSeal2">
            <a:avLst/>
          </a:prstGeom>
          <a:solidFill>
            <a:srgbClr val="FFFF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solidFill>
                <a:schemeClr val="tx1"/>
              </a:solidFill>
            </a:endParaRPr>
          </a:p>
        </p:txBody>
      </p:sp>
      <p:sp>
        <p:nvSpPr>
          <p:cNvPr id="6" name="TextBox 5">
            <a:extLst>
              <a:ext uri="{FF2B5EF4-FFF2-40B4-BE49-F238E27FC236}">
                <a16:creationId xmlns:a16="http://schemas.microsoft.com/office/drawing/2014/main" id="{7F36D63E-ABEA-6258-8825-18A2CA91DD33}"/>
              </a:ext>
            </a:extLst>
          </p:cNvPr>
          <p:cNvSpPr txBox="1"/>
          <p:nvPr/>
        </p:nvSpPr>
        <p:spPr>
          <a:xfrm>
            <a:off x="9331287" y="173255"/>
            <a:ext cx="1454226" cy="1077218"/>
          </a:xfrm>
          <a:prstGeom prst="rect">
            <a:avLst/>
          </a:prstGeom>
          <a:noFill/>
        </p:spPr>
        <p:txBody>
          <a:bodyPr wrap="square" rtlCol="0">
            <a:spAutoFit/>
          </a:bodyPr>
          <a:lstStyle/>
          <a:p>
            <a:r>
              <a:rPr lang="en-US" sz="1600" dirty="0"/>
              <a:t>workshop on the parliamentary process</a:t>
            </a:r>
            <a:endParaRPr lang="en-ZA" sz="1600" dirty="0"/>
          </a:p>
        </p:txBody>
      </p:sp>
      <p:pic>
        <p:nvPicPr>
          <p:cNvPr id="7" name="Picture 6" descr="Logo, company name&#10;&#10;Description automatically generated">
            <a:extLst>
              <a:ext uri="{FF2B5EF4-FFF2-40B4-BE49-F238E27FC236}">
                <a16:creationId xmlns:a16="http://schemas.microsoft.com/office/drawing/2014/main" id="{46F5487D-18B1-C865-9FFF-E421D53FC1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6582" y="173255"/>
            <a:ext cx="1077218" cy="1077218"/>
          </a:xfrm>
          <a:prstGeom prst="rect">
            <a:avLst/>
          </a:prstGeom>
        </p:spPr>
      </p:pic>
      <p:sp>
        <p:nvSpPr>
          <p:cNvPr id="12" name="Explosion: 14 Points 11">
            <a:extLst>
              <a:ext uri="{FF2B5EF4-FFF2-40B4-BE49-F238E27FC236}">
                <a16:creationId xmlns:a16="http://schemas.microsoft.com/office/drawing/2014/main" id="{A30BECD1-4085-A8B1-2767-BC437B92F28E}"/>
              </a:ext>
            </a:extLst>
          </p:cNvPr>
          <p:cNvSpPr/>
          <p:nvPr/>
        </p:nvSpPr>
        <p:spPr>
          <a:xfrm>
            <a:off x="11523642" y="4238304"/>
            <a:ext cx="500158" cy="653185"/>
          </a:xfrm>
          <a:prstGeom prst="irregularSeal2">
            <a:avLst/>
          </a:prstGeom>
          <a:solidFill>
            <a:srgbClr val="FFFF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solidFill>
                <a:schemeClr val="tx1"/>
              </a:solidFill>
            </a:endParaRPr>
          </a:p>
        </p:txBody>
      </p:sp>
      <p:sp>
        <p:nvSpPr>
          <p:cNvPr id="10" name="TextBox 9">
            <a:extLst>
              <a:ext uri="{FF2B5EF4-FFF2-40B4-BE49-F238E27FC236}">
                <a16:creationId xmlns:a16="http://schemas.microsoft.com/office/drawing/2014/main" id="{291CE863-92C2-75E8-B3F2-1059E7BD1036}"/>
              </a:ext>
            </a:extLst>
          </p:cNvPr>
          <p:cNvSpPr txBox="1"/>
          <p:nvPr/>
        </p:nvSpPr>
        <p:spPr>
          <a:xfrm flipH="1">
            <a:off x="8108412" y="4087257"/>
            <a:ext cx="3656983" cy="2308324"/>
          </a:xfrm>
          <a:prstGeom prst="rect">
            <a:avLst/>
          </a:prstGeom>
          <a:noFill/>
        </p:spPr>
        <p:txBody>
          <a:bodyPr wrap="square" rtlCol="0">
            <a:spAutoFit/>
          </a:bodyPr>
          <a:lstStyle/>
          <a:p>
            <a:pPr algn="ctr"/>
            <a:r>
              <a:rPr lang="en-US" sz="2400" b="1" dirty="0">
                <a:solidFill>
                  <a:schemeClr val="tx1"/>
                </a:solidFill>
              </a:rPr>
              <a:t>THE CAB HAS BECOME </a:t>
            </a:r>
          </a:p>
          <a:p>
            <a:pPr algn="ctr"/>
            <a:r>
              <a:rPr lang="en-US" sz="2400" b="1" dirty="0">
                <a:solidFill>
                  <a:schemeClr val="tx1"/>
                </a:solidFill>
              </a:rPr>
              <a:t>ONE OF </a:t>
            </a:r>
          </a:p>
          <a:p>
            <a:pPr algn="ctr"/>
            <a:r>
              <a:rPr lang="en-US" sz="2400" b="1" dirty="0">
                <a:solidFill>
                  <a:schemeClr val="tx1"/>
                </a:solidFill>
              </a:rPr>
              <a:t>THE MOST CONTESTED BILLS EVER PROCESSED BY SOUTH AFRICA’S DEMOCRATIC PARLIAMENT</a:t>
            </a:r>
            <a:endParaRPr lang="en-ZA" sz="2400" b="1" dirty="0">
              <a:solidFill>
                <a:schemeClr val="tx1"/>
              </a:solidFill>
            </a:endParaRPr>
          </a:p>
        </p:txBody>
      </p:sp>
      <p:sp>
        <p:nvSpPr>
          <p:cNvPr id="13" name="Explosion: 8 Points 12">
            <a:extLst>
              <a:ext uri="{FF2B5EF4-FFF2-40B4-BE49-F238E27FC236}">
                <a16:creationId xmlns:a16="http://schemas.microsoft.com/office/drawing/2014/main" id="{525A486C-DBA3-29E9-FA06-ED09F8EC1CB1}"/>
              </a:ext>
            </a:extLst>
          </p:cNvPr>
          <p:cNvSpPr/>
          <p:nvPr/>
        </p:nvSpPr>
        <p:spPr>
          <a:xfrm>
            <a:off x="7116896" y="5420299"/>
            <a:ext cx="914400" cy="914400"/>
          </a:xfrm>
          <a:prstGeom prst="irregularSeal1">
            <a:avLst/>
          </a:prstGeom>
          <a:solidFill>
            <a:srgbClr val="FF0000"/>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1" name="Slide Number Placeholder 10">
            <a:extLst>
              <a:ext uri="{FF2B5EF4-FFF2-40B4-BE49-F238E27FC236}">
                <a16:creationId xmlns:a16="http://schemas.microsoft.com/office/drawing/2014/main" id="{2107854C-737B-3850-56DE-B418D3458A5F}"/>
              </a:ext>
            </a:extLst>
          </p:cNvPr>
          <p:cNvSpPr>
            <a:spLocks noGrp="1"/>
          </p:cNvSpPr>
          <p:nvPr>
            <p:ph type="sldNum" sz="quarter" idx="12"/>
          </p:nvPr>
        </p:nvSpPr>
        <p:spPr/>
        <p:txBody>
          <a:bodyPr/>
          <a:lstStyle/>
          <a:p>
            <a:fld id="{5B5C96CF-024F-40F1-A296-7AECDAA970F5}" type="slidenum">
              <a:rPr lang="en-ZA" smtClean="0"/>
              <a:t>5</a:t>
            </a:fld>
            <a:endParaRPr lang="en-ZA" dirty="0"/>
          </a:p>
        </p:txBody>
      </p:sp>
    </p:spTree>
    <p:extLst>
      <p:ext uri="{BB962C8B-B14F-4D97-AF65-F5344CB8AC3E}">
        <p14:creationId xmlns:p14="http://schemas.microsoft.com/office/powerpoint/2010/main" val="901636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Picture 5" descr="Colourful strings being woven togehter">
            <a:extLst>
              <a:ext uri="{FF2B5EF4-FFF2-40B4-BE49-F238E27FC236}">
                <a16:creationId xmlns:a16="http://schemas.microsoft.com/office/drawing/2014/main" id="{E600265B-DEC2-42BD-88FF-44C332C4CD73}"/>
              </a:ext>
            </a:extLst>
          </p:cNvPr>
          <p:cNvPicPr>
            <a:picLocks noChangeAspect="1"/>
          </p:cNvPicPr>
          <p:nvPr/>
        </p:nvPicPr>
        <p:blipFill rotWithShape="1">
          <a:blip r:embed="rId2"/>
          <a:srcRect t="13487" r="9091" b="9904"/>
          <a:stretch/>
        </p:blipFill>
        <p:spPr>
          <a:xfrm>
            <a:off x="20" y="0"/>
            <a:ext cx="12191980" cy="6857990"/>
          </a:xfrm>
          <a:prstGeom prst="rect">
            <a:avLst/>
          </a:prstGeom>
          <a:solidFill>
            <a:srgbClr val="FFCCCC"/>
          </a:solidFill>
          <a:ln>
            <a:noFill/>
          </a:ln>
        </p:spPr>
      </p:pic>
      <p:sp>
        <p:nvSpPr>
          <p:cNvPr id="23" name="Rectangle 22">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C1F371-BCDC-C408-D5E2-65019FF7D264}"/>
              </a:ext>
            </a:extLst>
          </p:cNvPr>
          <p:cNvSpPr>
            <a:spLocks noGrp="1"/>
          </p:cNvSpPr>
          <p:nvPr>
            <p:ph type="title"/>
          </p:nvPr>
        </p:nvSpPr>
        <p:spPr>
          <a:xfrm>
            <a:off x="594803" y="-1"/>
            <a:ext cx="6136503" cy="1355075"/>
          </a:xfrm>
        </p:spPr>
        <p:txBody>
          <a:bodyPr vert="horz" lIns="91440" tIns="45720" rIns="91440" bIns="45720" rtlCol="0" anchor="ctr">
            <a:normAutofit/>
          </a:bodyPr>
          <a:lstStyle/>
          <a:p>
            <a:pPr>
              <a:lnSpc>
                <a:spcPct val="90000"/>
              </a:lnSpc>
              <a:spcAft>
                <a:spcPts val="600"/>
              </a:spcAft>
            </a:pPr>
            <a:r>
              <a:rPr lang="en-US" sz="2400" b="1" dirty="0">
                <a:solidFill>
                  <a:srgbClr val="7030A0"/>
                </a:solidFill>
              </a:rPr>
              <a:t>Performers Protection Amendment Bill </a:t>
            </a:r>
            <a:r>
              <a:rPr lang="en-US" sz="2400" dirty="0">
                <a:solidFill>
                  <a:srgbClr val="7030A0"/>
                </a:solidFill>
              </a:rPr>
              <a:t>(PPAB) &amp;</a:t>
            </a:r>
            <a:br>
              <a:rPr lang="en-US" sz="2400" dirty="0">
                <a:solidFill>
                  <a:srgbClr val="7030A0"/>
                </a:solidFill>
              </a:rPr>
            </a:br>
            <a:r>
              <a:rPr lang="en-US" sz="2400" b="1" dirty="0">
                <a:solidFill>
                  <a:srgbClr val="7030A0"/>
                </a:solidFill>
              </a:rPr>
              <a:t>Copyright Amendment Bill </a:t>
            </a:r>
            <a:r>
              <a:rPr lang="en-US" sz="2400" dirty="0">
                <a:solidFill>
                  <a:srgbClr val="7030A0"/>
                </a:solidFill>
              </a:rPr>
              <a:t>(CAB)</a:t>
            </a:r>
          </a:p>
        </p:txBody>
      </p:sp>
      <p:sp>
        <p:nvSpPr>
          <p:cNvPr id="5" name="TextBox 4">
            <a:extLst>
              <a:ext uri="{FF2B5EF4-FFF2-40B4-BE49-F238E27FC236}">
                <a16:creationId xmlns:a16="http://schemas.microsoft.com/office/drawing/2014/main" id="{868A62B0-D22F-6E39-95FE-6CD0980E7719}"/>
              </a:ext>
            </a:extLst>
          </p:cNvPr>
          <p:cNvSpPr txBox="1"/>
          <p:nvPr/>
        </p:nvSpPr>
        <p:spPr>
          <a:xfrm>
            <a:off x="754477" y="2666293"/>
            <a:ext cx="6620505" cy="3773010"/>
          </a:xfrm>
          <a:prstGeom prst="rect">
            <a:avLst/>
          </a:prstGeom>
        </p:spPr>
        <p:txBody>
          <a:bodyPr vert="horz" lIns="91440" tIns="45720" rIns="91440" bIns="45720" rtlCol="0">
            <a:normAutofit/>
          </a:bodyPr>
          <a:lstStyle/>
          <a:p>
            <a:pPr>
              <a:lnSpc>
                <a:spcPct val="90000"/>
              </a:lnSpc>
              <a:spcAft>
                <a:spcPts val="600"/>
              </a:spcAft>
            </a:pPr>
            <a:endParaRPr lang="en-US" sz="2400" dirty="0"/>
          </a:p>
        </p:txBody>
      </p:sp>
      <p:sp>
        <p:nvSpPr>
          <p:cNvPr id="8" name="TextBox 7">
            <a:extLst>
              <a:ext uri="{FF2B5EF4-FFF2-40B4-BE49-F238E27FC236}">
                <a16:creationId xmlns:a16="http://schemas.microsoft.com/office/drawing/2014/main" id="{9C2F9CDD-A19B-2B31-7C6A-59C79E4923FB}"/>
              </a:ext>
            </a:extLst>
          </p:cNvPr>
          <p:cNvSpPr txBox="1"/>
          <p:nvPr/>
        </p:nvSpPr>
        <p:spPr>
          <a:xfrm>
            <a:off x="594804" y="996032"/>
            <a:ext cx="6877031" cy="5109091"/>
          </a:xfrm>
          <a:prstGeom prst="rect">
            <a:avLst/>
          </a:prstGeom>
          <a:noFill/>
        </p:spPr>
        <p:txBody>
          <a:bodyPr wrap="square">
            <a:spAutoFit/>
          </a:bodyPr>
          <a:lstStyle/>
          <a:p>
            <a:endParaRPr lang="en-US" sz="2800" b="1" dirty="0"/>
          </a:p>
          <a:p>
            <a:r>
              <a:rPr lang="en-US" sz="2800" b="1" dirty="0"/>
              <a:t>THE PARLIAMENTARY PROCESS</a:t>
            </a:r>
          </a:p>
          <a:p>
            <a:r>
              <a:rPr lang="en-US" sz="2800" b="1" dirty="0"/>
              <a:t>BACKROUND INFORMATION continued</a:t>
            </a:r>
          </a:p>
          <a:p>
            <a:r>
              <a:rPr lang="en-US" sz="2800" b="1" dirty="0"/>
              <a:t> </a:t>
            </a:r>
          </a:p>
          <a:p>
            <a:pPr marL="285750" indent="-285750">
              <a:buFont typeface="Wingdings" panose="05000000000000000000" pitchFamily="2" charset="2"/>
              <a:buChar char="q"/>
            </a:pPr>
            <a:r>
              <a:rPr lang="en-US" sz="2800" dirty="0"/>
              <a:t>Parliament passed both Bills in March 2019</a:t>
            </a:r>
          </a:p>
          <a:p>
            <a:pPr marL="285750" indent="-285750">
              <a:buFont typeface="Wingdings" panose="05000000000000000000" pitchFamily="2" charset="2"/>
              <a:buChar char="q"/>
            </a:pPr>
            <a:r>
              <a:rPr lang="en-US" sz="2800" dirty="0"/>
              <a:t>the President returned them to the National Assembly in June 2020</a:t>
            </a:r>
          </a:p>
          <a:p>
            <a:pPr marL="285750" indent="-285750">
              <a:buFont typeface="Wingdings" panose="05000000000000000000" pitchFamily="2" charset="2"/>
              <a:buChar char="q"/>
            </a:pPr>
            <a:r>
              <a:rPr lang="en-US" sz="2800" dirty="0"/>
              <a:t>having considered the President’s reservations, in May 2021 the National Assembly’s Trade &amp; Industry Committee recommended to the House that:</a:t>
            </a:r>
          </a:p>
          <a:p>
            <a:pPr marL="285750" indent="-285750">
              <a:buFont typeface="Wingdings" panose="05000000000000000000" pitchFamily="2" charset="2"/>
              <a:buChar char="q"/>
            </a:pPr>
            <a:endParaRPr lang="en-ZA" dirty="0"/>
          </a:p>
        </p:txBody>
      </p:sp>
      <p:sp>
        <p:nvSpPr>
          <p:cNvPr id="6" name="TextBox 5">
            <a:extLst>
              <a:ext uri="{FF2B5EF4-FFF2-40B4-BE49-F238E27FC236}">
                <a16:creationId xmlns:a16="http://schemas.microsoft.com/office/drawing/2014/main" id="{7F36D63E-ABEA-6258-8825-18A2CA91DD33}"/>
              </a:ext>
            </a:extLst>
          </p:cNvPr>
          <p:cNvSpPr txBox="1"/>
          <p:nvPr/>
        </p:nvSpPr>
        <p:spPr>
          <a:xfrm>
            <a:off x="9331287" y="173255"/>
            <a:ext cx="1454226" cy="1077218"/>
          </a:xfrm>
          <a:prstGeom prst="rect">
            <a:avLst/>
          </a:prstGeom>
          <a:noFill/>
        </p:spPr>
        <p:txBody>
          <a:bodyPr wrap="square" rtlCol="0">
            <a:spAutoFit/>
          </a:bodyPr>
          <a:lstStyle/>
          <a:p>
            <a:r>
              <a:rPr lang="en-US" sz="1600" dirty="0"/>
              <a:t>workshop on the parliamentary process</a:t>
            </a:r>
            <a:endParaRPr lang="en-ZA" sz="1600" dirty="0"/>
          </a:p>
        </p:txBody>
      </p:sp>
      <p:pic>
        <p:nvPicPr>
          <p:cNvPr id="7" name="Picture 6" descr="Logo, company name&#10;&#10;Description automatically generated">
            <a:extLst>
              <a:ext uri="{FF2B5EF4-FFF2-40B4-BE49-F238E27FC236}">
                <a16:creationId xmlns:a16="http://schemas.microsoft.com/office/drawing/2014/main" id="{46F5487D-18B1-C865-9FFF-E421D53FC1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6582" y="173255"/>
            <a:ext cx="1077218" cy="1077218"/>
          </a:xfrm>
          <a:prstGeom prst="rect">
            <a:avLst/>
          </a:prstGeom>
        </p:spPr>
      </p:pic>
      <p:sp>
        <p:nvSpPr>
          <p:cNvPr id="9" name="TextBox 8">
            <a:extLst>
              <a:ext uri="{FF2B5EF4-FFF2-40B4-BE49-F238E27FC236}">
                <a16:creationId xmlns:a16="http://schemas.microsoft.com/office/drawing/2014/main" id="{D4B8BE7C-AD04-3FA1-1791-1DFD30E1E5C3}"/>
              </a:ext>
            </a:extLst>
          </p:cNvPr>
          <p:cNvSpPr txBox="1"/>
          <p:nvPr/>
        </p:nvSpPr>
        <p:spPr>
          <a:xfrm>
            <a:off x="6731306" y="4039976"/>
            <a:ext cx="5460694" cy="2677656"/>
          </a:xfrm>
          <a:prstGeom prst="rect">
            <a:avLst/>
          </a:prstGeom>
          <a:noFill/>
        </p:spPr>
        <p:txBody>
          <a:bodyPr wrap="square" rtlCol="0">
            <a:spAutoFit/>
          </a:bodyPr>
          <a:lstStyle/>
          <a:p>
            <a:pPr marL="742950" lvl="1" indent="-285750">
              <a:buFont typeface="Wingdings" panose="05000000000000000000" pitchFamily="2" charset="2"/>
              <a:buChar char="q"/>
            </a:pPr>
            <a:r>
              <a:rPr lang="en-US" sz="2400" dirty="0"/>
              <a:t>the remitted Bills should be re-tagged as Section 76 Bills (requiring a more robust NCOP process), and that</a:t>
            </a:r>
          </a:p>
          <a:p>
            <a:pPr marL="742950" lvl="1" indent="-285750">
              <a:buFont typeface="Wingdings" panose="05000000000000000000" pitchFamily="2" charset="2"/>
              <a:buChar char="q"/>
            </a:pPr>
            <a:r>
              <a:rPr lang="en-US" sz="2400" dirty="0"/>
              <a:t>certain clauses should be revised to address his concerns about their constitutionality</a:t>
            </a:r>
          </a:p>
        </p:txBody>
      </p:sp>
      <p:sp>
        <p:nvSpPr>
          <p:cNvPr id="10" name="Arrow: Curved Up 9">
            <a:extLst>
              <a:ext uri="{FF2B5EF4-FFF2-40B4-BE49-F238E27FC236}">
                <a16:creationId xmlns:a16="http://schemas.microsoft.com/office/drawing/2014/main" id="{1A6F05B5-A036-0431-9D66-571EFDC017B2}"/>
              </a:ext>
            </a:extLst>
          </p:cNvPr>
          <p:cNvSpPr/>
          <p:nvPr/>
        </p:nvSpPr>
        <p:spPr>
          <a:xfrm>
            <a:off x="5969453" y="5725521"/>
            <a:ext cx="1322869" cy="739125"/>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solidFill>
                <a:schemeClr val="tx1"/>
              </a:solidFill>
            </a:endParaRPr>
          </a:p>
        </p:txBody>
      </p:sp>
      <p:sp>
        <p:nvSpPr>
          <p:cNvPr id="11" name="Arrow: Up-Down 10">
            <a:extLst>
              <a:ext uri="{FF2B5EF4-FFF2-40B4-BE49-F238E27FC236}">
                <a16:creationId xmlns:a16="http://schemas.microsoft.com/office/drawing/2014/main" id="{3D17BF2F-147C-04E9-0CB6-3E0DFCA75A6E}"/>
              </a:ext>
            </a:extLst>
          </p:cNvPr>
          <p:cNvSpPr/>
          <p:nvPr/>
        </p:nvSpPr>
        <p:spPr>
          <a:xfrm>
            <a:off x="6950116" y="4312373"/>
            <a:ext cx="299728" cy="125256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2" name="Slide Number Placeholder 11">
            <a:extLst>
              <a:ext uri="{FF2B5EF4-FFF2-40B4-BE49-F238E27FC236}">
                <a16:creationId xmlns:a16="http://schemas.microsoft.com/office/drawing/2014/main" id="{161FBA9F-764C-167A-72E0-E9BF9F0E4554}"/>
              </a:ext>
            </a:extLst>
          </p:cNvPr>
          <p:cNvSpPr>
            <a:spLocks noGrp="1"/>
          </p:cNvSpPr>
          <p:nvPr>
            <p:ph type="sldNum" sz="quarter" idx="12"/>
          </p:nvPr>
        </p:nvSpPr>
        <p:spPr/>
        <p:txBody>
          <a:bodyPr/>
          <a:lstStyle/>
          <a:p>
            <a:fld id="{5B5C96CF-024F-40F1-A296-7AECDAA970F5}" type="slidenum">
              <a:rPr lang="en-ZA" smtClean="0"/>
              <a:t>6</a:t>
            </a:fld>
            <a:endParaRPr lang="en-ZA" dirty="0"/>
          </a:p>
        </p:txBody>
      </p:sp>
    </p:spTree>
    <p:extLst>
      <p:ext uri="{BB962C8B-B14F-4D97-AF65-F5344CB8AC3E}">
        <p14:creationId xmlns:p14="http://schemas.microsoft.com/office/powerpoint/2010/main" val="3995262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Picture 5" descr="Colourful strings being woven togehter">
            <a:extLst>
              <a:ext uri="{FF2B5EF4-FFF2-40B4-BE49-F238E27FC236}">
                <a16:creationId xmlns:a16="http://schemas.microsoft.com/office/drawing/2014/main" id="{E600265B-DEC2-42BD-88FF-44C332C4CD73}"/>
              </a:ext>
            </a:extLst>
          </p:cNvPr>
          <p:cNvPicPr>
            <a:picLocks noChangeAspect="1"/>
          </p:cNvPicPr>
          <p:nvPr/>
        </p:nvPicPr>
        <p:blipFill rotWithShape="1">
          <a:blip r:embed="rId2"/>
          <a:srcRect t="13487" r="9091" b="9904"/>
          <a:stretch/>
        </p:blipFill>
        <p:spPr>
          <a:xfrm>
            <a:off x="-4839" y="1940"/>
            <a:ext cx="12191980" cy="6857990"/>
          </a:xfrm>
          <a:prstGeom prst="rect">
            <a:avLst/>
          </a:prstGeom>
          <a:solidFill>
            <a:srgbClr val="FFCCCC"/>
          </a:solidFill>
          <a:ln>
            <a:noFill/>
          </a:ln>
        </p:spPr>
      </p:pic>
      <p:sp>
        <p:nvSpPr>
          <p:cNvPr id="23" name="Rectangle 22">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C1F371-BCDC-C408-D5E2-65019FF7D264}"/>
              </a:ext>
            </a:extLst>
          </p:cNvPr>
          <p:cNvSpPr>
            <a:spLocks noGrp="1"/>
          </p:cNvSpPr>
          <p:nvPr>
            <p:ph type="title"/>
          </p:nvPr>
        </p:nvSpPr>
        <p:spPr>
          <a:xfrm>
            <a:off x="594804" y="0"/>
            <a:ext cx="6878427" cy="1443210"/>
          </a:xfrm>
        </p:spPr>
        <p:txBody>
          <a:bodyPr vert="horz" lIns="91440" tIns="45720" rIns="91440" bIns="45720" rtlCol="0" anchor="ctr">
            <a:normAutofit/>
          </a:bodyPr>
          <a:lstStyle/>
          <a:p>
            <a:pPr>
              <a:lnSpc>
                <a:spcPct val="90000"/>
              </a:lnSpc>
              <a:spcAft>
                <a:spcPts val="600"/>
              </a:spcAft>
            </a:pPr>
            <a:r>
              <a:rPr lang="en-US" sz="2400" b="1" dirty="0">
                <a:solidFill>
                  <a:srgbClr val="7030A0"/>
                </a:solidFill>
              </a:rPr>
              <a:t>Performers Protection Amendment Bill </a:t>
            </a:r>
            <a:r>
              <a:rPr lang="en-US" sz="2400" dirty="0">
                <a:solidFill>
                  <a:srgbClr val="7030A0"/>
                </a:solidFill>
              </a:rPr>
              <a:t>(PPAB) &amp;</a:t>
            </a:r>
            <a:br>
              <a:rPr lang="en-US" sz="2400" dirty="0">
                <a:solidFill>
                  <a:srgbClr val="7030A0"/>
                </a:solidFill>
              </a:rPr>
            </a:br>
            <a:r>
              <a:rPr lang="en-US" sz="2400" b="1" dirty="0">
                <a:solidFill>
                  <a:srgbClr val="7030A0"/>
                </a:solidFill>
              </a:rPr>
              <a:t>Copyright Amendment Bill </a:t>
            </a:r>
            <a:r>
              <a:rPr lang="en-US" sz="2400" dirty="0">
                <a:solidFill>
                  <a:srgbClr val="7030A0"/>
                </a:solidFill>
              </a:rPr>
              <a:t>(CAB)</a:t>
            </a:r>
          </a:p>
        </p:txBody>
      </p:sp>
      <p:sp>
        <p:nvSpPr>
          <p:cNvPr id="5" name="TextBox 4">
            <a:extLst>
              <a:ext uri="{FF2B5EF4-FFF2-40B4-BE49-F238E27FC236}">
                <a16:creationId xmlns:a16="http://schemas.microsoft.com/office/drawing/2014/main" id="{868A62B0-D22F-6E39-95FE-6CD0980E7719}"/>
              </a:ext>
            </a:extLst>
          </p:cNvPr>
          <p:cNvSpPr txBox="1"/>
          <p:nvPr/>
        </p:nvSpPr>
        <p:spPr>
          <a:xfrm>
            <a:off x="754477" y="2666293"/>
            <a:ext cx="6620505" cy="3773010"/>
          </a:xfrm>
          <a:prstGeom prst="rect">
            <a:avLst/>
          </a:prstGeom>
        </p:spPr>
        <p:txBody>
          <a:bodyPr vert="horz" lIns="91440" tIns="45720" rIns="91440" bIns="45720" rtlCol="0">
            <a:normAutofit/>
          </a:bodyPr>
          <a:lstStyle/>
          <a:p>
            <a:pPr>
              <a:lnSpc>
                <a:spcPct val="90000"/>
              </a:lnSpc>
              <a:spcAft>
                <a:spcPts val="600"/>
              </a:spcAft>
            </a:pPr>
            <a:endParaRPr lang="en-US" sz="2400" dirty="0"/>
          </a:p>
        </p:txBody>
      </p:sp>
      <p:sp>
        <p:nvSpPr>
          <p:cNvPr id="8" name="TextBox 7">
            <a:extLst>
              <a:ext uri="{FF2B5EF4-FFF2-40B4-BE49-F238E27FC236}">
                <a16:creationId xmlns:a16="http://schemas.microsoft.com/office/drawing/2014/main" id="{9C2F9CDD-A19B-2B31-7C6A-59C79E4923FB}"/>
              </a:ext>
            </a:extLst>
          </p:cNvPr>
          <p:cNvSpPr txBox="1"/>
          <p:nvPr/>
        </p:nvSpPr>
        <p:spPr>
          <a:xfrm>
            <a:off x="594805" y="925417"/>
            <a:ext cx="6620505" cy="4247317"/>
          </a:xfrm>
          <a:prstGeom prst="rect">
            <a:avLst/>
          </a:prstGeom>
          <a:noFill/>
        </p:spPr>
        <p:txBody>
          <a:bodyPr wrap="square">
            <a:spAutoFit/>
          </a:bodyPr>
          <a:lstStyle/>
          <a:p>
            <a:endParaRPr lang="en-US" sz="2800" b="1" dirty="0"/>
          </a:p>
          <a:p>
            <a:r>
              <a:rPr lang="en-US" sz="2800" b="1" dirty="0"/>
              <a:t>THE PARLIAMENTARY PROCESS</a:t>
            </a:r>
          </a:p>
          <a:p>
            <a:r>
              <a:rPr lang="en-US" sz="2800" b="1" dirty="0"/>
              <a:t>BACKROUND INFORMATION continued </a:t>
            </a:r>
          </a:p>
          <a:p>
            <a:endParaRPr lang="en-US" sz="2800" b="1" dirty="0"/>
          </a:p>
          <a:p>
            <a:pPr marL="285750" indent="-285750">
              <a:buFont typeface="Wingdings" panose="05000000000000000000" pitchFamily="2" charset="2"/>
              <a:buChar char="q"/>
            </a:pPr>
            <a:r>
              <a:rPr lang="en-US" sz="2800" dirty="0"/>
              <a:t>in June 2021 (two weeks short of a year after the Bills were remitted) the National Assembly rescinded its March 2019 decision to pass the Bills</a:t>
            </a:r>
          </a:p>
          <a:p>
            <a:pPr marL="285750" indent="-285750">
              <a:buFont typeface="Wingdings" panose="05000000000000000000" pitchFamily="2" charset="2"/>
              <a:buChar char="q"/>
            </a:pPr>
            <a:r>
              <a:rPr lang="en-US" sz="2800" dirty="0"/>
              <a:t>the CAB and PPAB were then:</a:t>
            </a:r>
          </a:p>
          <a:p>
            <a:r>
              <a:rPr lang="en-US" dirty="0"/>
              <a:t>  </a:t>
            </a:r>
            <a:endParaRPr lang="en-ZA" dirty="0"/>
          </a:p>
        </p:txBody>
      </p:sp>
      <p:sp>
        <p:nvSpPr>
          <p:cNvPr id="4" name="TextBox 3">
            <a:extLst>
              <a:ext uri="{FF2B5EF4-FFF2-40B4-BE49-F238E27FC236}">
                <a16:creationId xmlns:a16="http://schemas.microsoft.com/office/drawing/2014/main" id="{61CB7523-89E4-DCD6-63CD-00A9B6B4E89D}"/>
              </a:ext>
            </a:extLst>
          </p:cNvPr>
          <p:cNvSpPr txBox="1"/>
          <p:nvPr/>
        </p:nvSpPr>
        <p:spPr>
          <a:xfrm>
            <a:off x="7792575" y="4130211"/>
            <a:ext cx="3644948" cy="2554545"/>
          </a:xfrm>
          <a:prstGeom prst="rect">
            <a:avLst/>
          </a:prstGeom>
          <a:noFill/>
        </p:spPr>
        <p:txBody>
          <a:bodyPr wrap="square" rtlCol="0">
            <a:spAutoFit/>
          </a:bodyPr>
          <a:lstStyle/>
          <a:p>
            <a:pPr marL="742950" lvl="1" indent="-285750">
              <a:buFont typeface="Wingdings" panose="05000000000000000000" pitchFamily="2" charset="2"/>
              <a:buChar char="q"/>
            </a:pPr>
            <a:r>
              <a:rPr lang="en-US" sz="2000" dirty="0"/>
              <a:t>returned to the National Assembly’s Trade &amp; Industry Committee so the necessary changes could be made, and</a:t>
            </a:r>
          </a:p>
          <a:p>
            <a:pPr marL="742950" lvl="1" indent="-285750">
              <a:buFont typeface="Wingdings" panose="05000000000000000000" pitchFamily="2" charset="2"/>
              <a:buChar char="q"/>
            </a:pPr>
            <a:r>
              <a:rPr lang="en-US" sz="2000" dirty="0"/>
              <a:t>re-tagged as Section 76 Bills</a:t>
            </a:r>
          </a:p>
          <a:p>
            <a:pPr marL="742950" lvl="1" indent="-285750">
              <a:buFont typeface="Wingdings" panose="05000000000000000000" pitchFamily="2" charset="2"/>
              <a:buChar char="q"/>
            </a:pPr>
            <a:endParaRPr lang="en-US" sz="2000" dirty="0"/>
          </a:p>
        </p:txBody>
      </p:sp>
      <p:pic>
        <p:nvPicPr>
          <p:cNvPr id="7" name="Picture 6" descr="Logo, company name&#10;&#10;Description automatically generated">
            <a:extLst>
              <a:ext uri="{FF2B5EF4-FFF2-40B4-BE49-F238E27FC236}">
                <a16:creationId xmlns:a16="http://schemas.microsoft.com/office/drawing/2014/main" id="{D7CEAEEE-00C0-EC1F-251B-C3F93E498E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6582" y="173255"/>
            <a:ext cx="1077218" cy="1077218"/>
          </a:xfrm>
          <a:prstGeom prst="rect">
            <a:avLst/>
          </a:prstGeom>
        </p:spPr>
      </p:pic>
      <p:sp>
        <p:nvSpPr>
          <p:cNvPr id="10" name="TextBox 9">
            <a:extLst>
              <a:ext uri="{FF2B5EF4-FFF2-40B4-BE49-F238E27FC236}">
                <a16:creationId xmlns:a16="http://schemas.microsoft.com/office/drawing/2014/main" id="{8A4A92DF-9D5B-DA81-EB28-8ABC32F0C7A5}"/>
              </a:ext>
            </a:extLst>
          </p:cNvPr>
          <p:cNvSpPr txBox="1"/>
          <p:nvPr/>
        </p:nvSpPr>
        <p:spPr>
          <a:xfrm>
            <a:off x="9331287" y="173255"/>
            <a:ext cx="1454226" cy="1077218"/>
          </a:xfrm>
          <a:prstGeom prst="rect">
            <a:avLst/>
          </a:prstGeom>
          <a:noFill/>
        </p:spPr>
        <p:txBody>
          <a:bodyPr wrap="square" rtlCol="0">
            <a:spAutoFit/>
          </a:bodyPr>
          <a:lstStyle/>
          <a:p>
            <a:r>
              <a:rPr lang="en-US" sz="1600" dirty="0"/>
              <a:t>workshop on the parliamentary process</a:t>
            </a:r>
            <a:endParaRPr lang="en-ZA" sz="1600" dirty="0"/>
          </a:p>
        </p:txBody>
      </p:sp>
      <p:sp>
        <p:nvSpPr>
          <p:cNvPr id="11" name="Arrow: Up-Down 10">
            <a:extLst>
              <a:ext uri="{FF2B5EF4-FFF2-40B4-BE49-F238E27FC236}">
                <a16:creationId xmlns:a16="http://schemas.microsoft.com/office/drawing/2014/main" id="{4606D337-5222-9021-CBE4-25259478785D}"/>
              </a:ext>
            </a:extLst>
          </p:cNvPr>
          <p:cNvSpPr/>
          <p:nvPr/>
        </p:nvSpPr>
        <p:spPr>
          <a:xfrm>
            <a:off x="7974626" y="4833768"/>
            <a:ext cx="453278" cy="965493"/>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3" name="Arrow: Curved Down 12">
            <a:extLst>
              <a:ext uri="{FF2B5EF4-FFF2-40B4-BE49-F238E27FC236}">
                <a16:creationId xmlns:a16="http://schemas.microsoft.com/office/drawing/2014/main" id="{F5875631-ED07-FCA3-8F73-8569DD4E9328}"/>
              </a:ext>
            </a:extLst>
          </p:cNvPr>
          <p:cNvSpPr/>
          <p:nvPr/>
        </p:nvSpPr>
        <p:spPr>
          <a:xfrm>
            <a:off x="5507226" y="3902401"/>
            <a:ext cx="2920678" cy="836192"/>
          </a:xfrm>
          <a:prstGeom prst="curvedDownArrow">
            <a:avLst>
              <a:gd name="adj1" fmla="val 30187"/>
              <a:gd name="adj2" fmla="val 50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solidFill>
                <a:schemeClr val="tx1"/>
              </a:solidFill>
            </a:endParaRPr>
          </a:p>
        </p:txBody>
      </p:sp>
      <p:sp>
        <p:nvSpPr>
          <p:cNvPr id="3" name="Slide Number Placeholder 2">
            <a:extLst>
              <a:ext uri="{FF2B5EF4-FFF2-40B4-BE49-F238E27FC236}">
                <a16:creationId xmlns:a16="http://schemas.microsoft.com/office/drawing/2014/main" id="{77365C8D-3D25-F05C-5EAC-3B98807E6084}"/>
              </a:ext>
            </a:extLst>
          </p:cNvPr>
          <p:cNvSpPr>
            <a:spLocks noGrp="1"/>
          </p:cNvSpPr>
          <p:nvPr>
            <p:ph type="sldNum" sz="quarter" idx="12"/>
          </p:nvPr>
        </p:nvSpPr>
        <p:spPr/>
        <p:txBody>
          <a:bodyPr/>
          <a:lstStyle/>
          <a:p>
            <a:fld id="{5B5C96CF-024F-40F1-A296-7AECDAA970F5}" type="slidenum">
              <a:rPr lang="en-ZA" smtClean="0"/>
              <a:t>7</a:t>
            </a:fld>
            <a:endParaRPr lang="en-ZA" dirty="0"/>
          </a:p>
        </p:txBody>
      </p:sp>
    </p:spTree>
    <p:extLst>
      <p:ext uri="{BB962C8B-B14F-4D97-AF65-F5344CB8AC3E}">
        <p14:creationId xmlns:p14="http://schemas.microsoft.com/office/powerpoint/2010/main" val="819012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Picture 5" descr="Colourful strings being woven togehter">
            <a:extLst>
              <a:ext uri="{FF2B5EF4-FFF2-40B4-BE49-F238E27FC236}">
                <a16:creationId xmlns:a16="http://schemas.microsoft.com/office/drawing/2014/main" id="{E600265B-DEC2-42BD-88FF-44C332C4CD73}"/>
              </a:ext>
            </a:extLst>
          </p:cNvPr>
          <p:cNvPicPr>
            <a:picLocks noChangeAspect="1"/>
          </p:cNvPicPr>
          <p:nvPr/>
        </p:nvPicPr>
        <p:blipFill rotWithShape="1">
          <a:blip r:embed="rId2"/>
          <a:srcRect t="13487" r="9091" b="9904"/>
          <a:stretch/>
        </p:blipFill>
        <p:spPr>
          <a:xfrm>
            <a:off x="-4839" y="1940"/>
            <a:ext cx="12191980" cy="6857990"/>
          </a:xfrm>
          <a:prstGeom prst="rect">
            <a:avLst/>
          </a:prstGeom>
          <a:solidFill>
            <a:srgbClr val="FFCCCC"/>
          </a:solidFill>
          <a:ln>
            <a:noFill/>
          </a:ln>
        </p:spPr>
      </p:pic>
      <p:sp>
        <p:nvSpPr>
          <p:cNvPr id="23" name="Rectangle 22">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C1F371-BCDC-C408-D5E2-65019FF7D264}"/>
              </a:ext>
            </a:extLst>
          </p:cNvPr>
          <p:cNvSpPr>
            <a:spLocks noGrp="1"/>
          </p:cNvSpPr>
          <p:nvPr>
            <p:ph type="title"/>
          </p:nvPr>
        </p:nvSpPr>
        <p:spPr>
          <a:xfrm>
            <a:off x="594804" y="0"/>
            <a:ext cx="6923433" cy="1377108"/>
          </a:xfrm>
        </p:spPr>
        <p:txBody>
          <a:bodyPr vert="horz" lIns="91440" tIns="45720" rIns="91440" bIns="45720" rtlCol="0" anchor="ctr">
            <a:normAutofit/>
          </a:bodyPr>
          <a:lstStyle/>
          <a:p>
            <a:pPr>
              <a:lnSpc>
                <a:spcPct val="90000"/>
              </a:lnSpc>
              <a:spcAft>
                <a:spcPts val="600"/>
              </a:spcAft>
            </a:pPr>
            <a:r>
              <a:rPr lang="en-US" sz="2400" b="1" dirty="0">
                <a:solidFill>
                  <a:srgbClr val="7030A0"/>
                </a:solidFill>
              </a:rPr>
              <a:t>Performers Protection Amendment Bill </a:t>
            </a:r>
            <a:r>
              <a:rPr lang="en-US" sz="2400" dirty="0">
                <a:solidFill>
                  <a:srgbClr val="7030A0"/>
                </a:solidFill>
              </a:rPr>
              <a:t>(PPAB) &amp;</a:t>
            </a:r>
            <a:br>
              <a:rPr lang="en-US" sz="2400" dirty="0">
                <a:solidFill>
                  <a:srgbClr val="7030A0"/>
                </a:solidFill>
              </a:rPr>
            </a:br>
            <a:r>
              <a:rPr lang="en-US" sz="2400" b="1" dirty="0">
                <a:solidFill>
                  <a:srgbClr val="7030A0"/>
                </a:solidFill>
              </a:rPr>
              <a:t>Copyright Amendment Bill </a:t>
            </a:r>
            <a:r>
              <a:rPr lang="en-US" sz="2400" dirty="0">
                <a:solidFill>
                  <a:srgbClr val="7030A0"/>
                </a:solidFill>
              </a:rPr>
              <a:t>(CAB)</a:t>
            </a:r>
          </a:p>
        </p:txBody>
      </p:sp>
      <p:sp>
        <p:nvSpPr>
          <p:cNvPr id="5" name="TextBox 4">
            <a:extLst>
              <a:ext uri="{FF2B5EF4-FFF2-40B4-BE49-F238E27FC236}">
                <a16:creationId xmlns:a16="http://schemas.microsoft.com/office/drawing/2014/main" id="{868A62B0-D22F-6E39-95FE-6CD0980E7719}"/>
              </a:ext>
            </a:extLst>
          </p:cNvPr>
          <p:cNvSpPr txBox="1"/>
          <p:nvPr/>
        </p:nvSpPr>
        <p:spPr>
          <a:xfrm>
            <a:off x="754477" y="2666293"/>
            <a:ext cx="6620505" cy="3773010"/>
          </a:xfrm>
          <a:prstGeom prst="rect">
            <a:avLst/>
          </a:prstGeom>
        </p:spPr>
        <p:txBody>
          <a:bodyPr vert="horz" lIns="91440" tIns="45720" rIns="91440" bIns="45720" rtlCol="0">
            <a:normAutofit/>
          </a:bodyPr>
          <a:lstStyle/>
          <a:p>
            <a:pPr>
              <a:lnSpc>
                <a:spcPct val="90000"/>
              </a:lnSpc>
              <a:spcAft>
                <a:spcPts val="600"/>
              </a:spcAft>
            </a:pPr>
            <a:endParaRPr lang="en-US" sz="2400" dirty="0"/>
          </a:p>
        </p:txBody>
      </p:sp>
      <p:sp>
        <p:nvSpPr>
          <p:cNvPr id="8" name="TextBox 7">
            <a:extLst>
              <a:ext uri="{FF2B5EF4-FFF2-40B4-BE49-F238E27FC236}">
                <a16:creationId xmlns:a16="http://schemas.microsoft.com/office/drawing/2014/main" id="{9C2F9CDD-A19B-2B31-7C6A-59C79E4923FB}"/>
              </a:ext>
            </a:extLst>
          </p:cNvPr>
          <p:cNvSpPr txBox="1"/>
          <p:nvPr/>
        </p:nvSpPr>
        <p:spPr>
          <a:xfrm>
            <a:off x="594805" y="1013553"/>
            <a:ext cx="6323788" cy="5724644"/>
          </a:xfrm>
          <a:prstGeom prst="rect">
            <a:avLst/>
          </a:prstGeom>
          <a:noFill/>
        </p:spPr>
        <p:txBody>
          <a:bodyPr wrap="square">
            <a:spAutoFit/>
          </a:bodyPr>
          <a:lstStyle/>
          <a:p>
            <a:r>
              <a:rPr lang="en-US" sz="2800" b="1" dirty="0"/>
              <a:t>THE PARLIAMENTARY PROCESS</a:t>
            </a:r>
          </a:p>
          <a:p>
            <a:r>
              <a:rPr lang="en-US" sz="2800" b="1" dirty="0"/>
              <a:t>BACKROUND INFORMATION continued</a:t>
            </a:r>
          </a:p>
          <a:p>
            <a:endParaRPr lang="en-US" sz="2800" b="1" dirty="0"/>
          </a:p>
          <a:p>
            <a:pPr marL="285750" indent="-285750">
              <a:buFont typeface="Wingdings" panose="05000000000000000000" pitchFamily="2" charset="2"/>
              <a:buChar char="q"/>
            </a:pPr>
            <a:r>
              <a:rPr lang="en-US" sz="2400" dirty="0"/>
              <a:t>on 1 September 2022, the revised Bills were passed by the National Assembly and sent to the NCOP</a:t>
            </a:r>
          </a:p>
          <a:p>
            <a:pPr marL="285750" indent="-285750">
              <a:buFont typeface="Wingdings" panose="05000000000000000000" pitchFamily="2" charset="2"/>
              <a:buChar char="q"/>
            </a:pPr>
            <a:r>
              <a:rPr lang="en-US" sz="2400" dirty="0"/>
              <a:t>on 18 and 25 October 2022, training workshops were held for members of the NCOP Committee on Trade &amp; Industry, Economic Development, Small Business, Tourism and Employment &amp; </a:t>
            </a:r>
            <a:r>
              <a:rPr lang="en-US" sz="2400" dirty="0" err="1"/>
              <a:t>Labour</a:t>
            </a:r>
            <a:r>
              <a:rPr lang="en-US" sz="2400" dirty="0"/>
              <a:t> – together with members of relevant committees in the provincial legislatures, where they will also be considered</a:t>
            </a:r>
          </a:p>
          <a:p>
            <a:endParaRPr lang="en-ZA" dirty="0"/>
          </a:p>
        </p:txBody>
      </p:sp>
      <p:sp>
        <p:nvSpPr>
          <p:cNvPr id="4" name="TextBox 3">
            <a:extLst>
              <a:ext uri="{FF2B5EF4-FFF2-40B4-BE49-F238E27FC236}">
                <a16:creationId xmlns:a16="http://schemas.microsoft.com/office/drawing/2014/main" id="{61CB7523-89E4-DCD6-63CD-00A9B6B4E89D}"/>
              </a:ext>
            </a:extLst>
          </p:cNvPr>
          <p:cNvSpPr txBox="1"/>
          <p:nvPr/>
        </p:nvSpPr>
        <p:spPr>
          <a:xfrm>
            <a:off x="7792575" y="4130211"/>
            <a:ext cx="3644948" cy="2554545"/>
          </a:xfrm>
          <a:prstGeom prst="rect">
            <a:avLst/>
          </a:prstGeom>
          <a:noFill/>
        </p:spPr>
        <p:txBody>
          <a:bodyPr wrap="square" rtlCol="0">
            <a:spAutoFit/>
          </a:bodyPr>
          <a:lstStyle/>
          <a:p>
            <a:pPr marL="742950" lvl="1" indent="-285750">
              <a:buFont typeface="Wingdings" panose="05000000000000000000" pitchFamily="2" charset="2"/>
              <a:buChar char="q"/>
            </a:pPr>
            <a:r>
              <a:rPr lang="en-US" sz="2000" dirty="0"/>
              <a:t>by the end of the first week of November 2022, the relevant committee in each provincial legislature was expected to have been briefed on the revised CAB and PPAB </a:t>
            </a:r>
          </a:p>
          <a:p>
            <a:pPr lvl="1"/>
            <a:endParaRPr lang="en-US" sz="2000" dirty="0"/>
          </a:p>
        </p:txBody>
      </p:sp>
      <p:sp>
        <p:nvSpPr>
          <p:cNvPr id="6" name="Arrow: Curved Up 5">
            <a:extLst>
              <a:ext uri="{FF2B5EF4-FFF2-40B4-BE49-F238E27FC236}">
                <a16:creationId xmlns:a16="http://schemas.microsoft.com/office/drawing/2014/main" id="{77B59DCA-3738-FC7A-9675-BF0D5398A352}"/>
              </a:ext>
            </a:extLst>
          </p:cNvPr>
          <p:cNvSpPr/>
          <p:nvPr/>
        </p:nvSpPr>
        <p:spPr>
          <a:xfrm>
            <a:off x="2527010" y="6162091"/>
            <a:ext cx="5805445" cy="505804"/>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solidFill>
                <a:schemeClr val="tx1"/>
              </a:solidFill>
            </a:endParaRPr>
          </a:p>
        </p:txBody>
      </p:sp>
      <p:pic>
        <p:nvPicPr>
          <p:cNvPr id="7" name="Picture 6" descr="Logo, company name&#10;&#10;Description automatically generated">
            <a:extLst>
              <a:ext uri="{FF2B5EF4-FFF2-40B4-BE49-F238E27FC236}">
                <a16:creationId xmlns:a16="http://schemas.microsoft.com/office/drawing/2014/main" id="{D7CEAEEE-00C0-EC1F-251B-C3F93E498E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6582" y="173255"/>
            <a:ext cx="1077218" cy="1077218"/>
          </a:xfrm>
          <a:prstGeom prst="rect">
            <a:avLst/>
          </a:prstGeom>
        </p:spPr>
      </p:pic>
      <p:sp>
        <p:nvSpPr>
          <p:cNvPr id="10" name="TextBox 9">
            <a:extLst>
              <a:ext uri="{FF2B5EF4-FFF2-40B4-BE49-F238E27FC236}">
                <a16:creationId xmlns:a16="http://schemas.microsoft.com/office/drawing/2014/main" id="{8A4A92DF-9D5B-DA81-EB28-8ABC32F0C7A5}"/>
              </a:ext>
            </a:extLst>
          </p:cNvPr>
          <p:cNvSpPr txBox="1"/>
          <p:nvPr/>
        </p:nvSpPr>
        <p:spPr>
          <a:xfrm>
            <a:off x="9331287" y="173255"/>
            <a:ext cx="1454226" cy="1077218"/>
          </a:xfrm>
          <a:prstGeom prst="rect">
            <a:avLst/>
          </a:prstGeom>
          <a:noFill/>
        </p:spPr>
        <p:txBody>
          <a:bodyPr wrap="square" rtlCol="0">
            <a:spAutoFit/>
          </a:bodyPr>
          <a:lstStyle/>
          <a:p>
            <a:r>
              <a:rPr lang="en-US" sz="1600" dirty="0"/>
              <a:t>workshop on the parliamentary process</a:t>
            </a:r>
            <a:endParaRPr lang="en-ZA" sz="1600" dirty="0"/>
          </a:p>
        </p:txBody>
      </p:sp>
      <p:sp>
        <p:nvSpPr>
          <p:cNvPr id="11" name="Arrow: Up-Down 10">
            <a:extLst>
              <a:ext uri="{FF2B5EF4-FFF2-40B4-BE49-F238E27FC236}">
                <a16:creationId xmlns:a16="http://schemas.microsoft.com/office/drawing/2014/main" id="{4606D337-5222-9021-CBE4-25259478785D}"/>
              </a:ext>
            </a:extLst>
          </p:cNvPr>
          <p:cNvSpPr/>
          <p:nvPr/>
        </p:nvSpPr>
        <p:spPr>
          <a:xfrm>
            <a:off x="8134298" y="4289025"/>
            <a:ext cx="198158" cy="1771831"/>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 name="Slide Number Placeholder 2">
            <a:extLst>
              <a:ext uri="{FF2B5EF4-FFF2-40B4-BE49-F238E27FC236}">
                <a16:creationId xmlns:a16="http://schemas.microsoft.com/office/drawing/2014/main" id="{13005C11-CA46-42AE-EC9F-E679F291F9F0}"/>
              </a:ext>
            </a:extLst>
          </p:cNvPr>
          <p:cNvSpPr>
            <a:spLocks noGrp="1"/>
          </p:cNvSpPr>
          <p:nvPr>
            <p:ph type="sldNum" sz="quarter" idx="12"/>
          </p:nvPr>
        </p:nvSpPr>
        <p:spPr/>
        <p:txBody>
          <a:bodyPr/>
          <a:lstStyle/>
          <a:p>
            <a:fld id="{5B5C96CF-024F-40F1-A296-7AECDAA970F5}" type="slidenum">
              <a:rPr lang="en-ZA" smtClean="0"/>
              <a:t>8</a:t>
            </a:fld>
            <a:endParaRPr lang="en-ZA" dirty="0"/>
          </a:p>
        </p:txBody>
      </p:sp>
    </p:spTree>
    <p:extLst>
      <p:ext uri="{BB962C8B-B14F-4D97-AF65-F5344CB8AC3E}">
        <p14:creationId xmlns:p14="http://schemas.microsoft.com/office/powerpoint/2010/main" val="2200265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Picture 5" descr="Colourful strings being woven togehter">
            <a:extLst>
              <a:ext uri="{FF2B5EF4-FFF2-40B4-BE49-F238E27FC236}">
                <a16:creationId xmlns:a16="http://schemas.microsoft.com/office/drawing/2014/main" id="{E600265B-DEC2-42BD-88FF-44C332C4CD73}"/>
              </a:ext>
            </a:extLst>
          </p:cNvPr>
          <p:cNvPicPr>
            <a:picLocks noChangeAspect="1"/>
          </p:cNvPicPr>
          <p:nvPr/>
        </p:nvPicPr>
        <p:blipFill rotWithShape="1">
          <a:blip r:embed="rId2"/>
          <a:srcRect t="13487" r="9091" b="9904"/>
          <a:stretch/>
        </p:blipFill>
        <p:spPr>
          <a:xfrm>
            <a:off x="-4839" y="1940"/>
            <a:ext cx="12191980" cy="6857990"/>
          </a:xfrm>
          <a:prstGeom prst="rect">
            <a:avLst/>
          </a:prstGeom>
          <a:solidFill>
            <a:srgbClr val="FFCCCC"/>
          </a:solidFill>
          <a:ln>
            <a:noFill/>
          </a:ln>
        </p:spPr>
      </p:pic>
      <p:sp>
        <p:nvSpPr>
          <p:cNvPr id="23" name="Rectangle 22">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C1F371-BCDC-C408-D5E2-65019FF7D264}"/>
              </a:ext>
            </a:extLst>
          </p:cNvPr>
          <p:cNvSpPr>
            <a:spLocks noGrp="1"/>
          </p:cNvSpPr>
          <p:nvPr>
            <p:ph type="title"/>
          </p:nvPr>
        </p:nvSpPr>
        <p:spPr>
          <a:xfrm>
            <a:off x="382604" y="0"/>
            <a:ext cx="6857129" cy="1344058"/>
          </a:xfrm>
        </p:spPr>
        <p:txBody>
          <a:bodyPr vert="horz" lIns="91440" tIns="45720" rIns="91440" bIns="45720" rtlCol="0" anchor="ctr">
            <a:normAutofit/>
          </a:bodyPr>
          <a:lstStyle/>
          <a:p>
            <a:pPr>
              <a:lnSpc>
                <a:spcPct val="90000"/>
              </a:lnSpc>
              <a:spcAft>
                <a:spcPts val="600"/>
              </a:spcAft>
            </a:pPr>
            <a:r>
              <a:rPr lang="en-US" sz="2400" b="1" dirty="0">
                <a:solidFill>
                  <a:srgbClr val="7030A0"/>
                </a:solidFill>
              </a:rPr>
              <a:t>Performers Protection Amendment Bill </a:t>
            </a:r>
            <a:r>
              <a:rPr lang="en-US" sz="2400" dirty="0">
                <a:solidFill>
                  <a:srgbClr val="7030A0"/>
                </a:solidFill>
              </a:rPr>
              <a:t>(PPAB) &amp;</a:t>
            </a:r>
            <a:br>
              <a:rPr lang="en-US" sz="2400" dirty="0">
                <a:solidFill>
                  <a:srgbClr val="7030A0"/>
                </a:solidFill>
              </a:rPr>
            </a:br>
            <a:r>
              <a:rPr lang="en-US" sz="2400" b="1" dirty="0">
                <a:solidFill>
                  <a:srgbClr val="7030A0"/>
                </a:solidFill>
              </a:rPr>
              <a:t>Copyright Amendment Bill </a:t>
            </a:r>
            <a:r>
              <a:rPr lang="en-US" sz="2400" dirty="0">
                <a:solidFill>
                  <a:srgbClr val="7030A0"/>
                </a:solidFill>
              </a:rPr>
              <a:t>(CAB)</a:t>
            </a:r>
          </a:p>
        </p:txBody>
      </p:sp>
      <p:sp>
        <p:nvSpPr>
          <p:cNvPr id="5" name="TextBox 4">
            <a:extLst>
              <a:ext uri="{FF2B5EF4-FFF2-40B4-BE49-F238E27FC236}">
                <a16:creationId xmlns:a16="http://schemas.microsoft.com/office/drawing/2014/main" id="{868A62B0-D22F-6E39-95FE-6CD0980E7719}"/>
              </a:ext>
            </a:extLst>
          </p:cNvPr>
          <p:cNvSpPr txBox="1"/>
          <p:nvPr/>
        </p:nvSpPr>
        <p:spPr>
          <a:xfrm>
            <a:off x="754477" y="2666293"/>
            <a:ext cx="6620505" cy="3773010"/>
          </a:xfrm>
          <a:prstGeom prst="rect">
            <a:avLst/>
          </a:prstGeom>
        </p:spPr>
        <p:txBody>
          <a:bodyPr vert="horz" lIns="91440" tIns="45720" rIns="91440" bIns="45720" rtlCol="0">
            <a:normAutofit/>
          </a:bodyPr>
          <a:lstStyle/>
          <a:p>
            <a:pPr>
              <a:lnSpc>
                <a:spcPct val="90000"/>
              </a:lnSpc>
              <a:spcAft>
                <a:spcPts val="600"/>
              </a:spcAft>
            </a:pPr>
            <a:endParaRPr lang="en-US" sz="2400" dirty="0"/>
          </a:p>
        </p:txBody>
      </p:sp>
      <p:sp>
        <p:nvSpPr>
          <p:cNvPr id="8" name="TextBox 7">
            <a:extLst>
              <a:ext uri="{FF2B5EF4-FFF2-40B4-BE49-F238E27FC236}">
                <a16:creationId xmlns:a16="http://schemas.microsoft.com/office/drawing/2014/main" id="{9C2F9CDD-A19B-2B31-7C6A-59C79E4923FB}"/>
              </a:ext>
            </a:extLst>
          </p:cNvPr>
          <p:cNvSpPr txBox="1"/>
          <p:nvPr/>
        </p:nvSpPr>
        <p:spPr>
          <a:xfrm>
            <a:off x="336883" y="892366"/>
            <a:ext cx="7197772" cy="5755422"/>
          </a:xfrm>
          <a:prstGeom prst="rect">
            <a:avLst/>
          </a:prstGeom>
          <a:noFill/>
        </p:spPr>
        <p:txBody>
          <a:bodyPr wrap="square">
            <a:spAutoFit/>
          </a:bodyPr>
          <a:lstStyle/>
          <a:p>
            <a:r>
              <a:rPr lang="en-US" sz="2800" b="1" dirty="0"/>
              <a:t>THE PARLIAMENTARY PROCESS</a:t>
            </a:r>
          </a:p>
          <a:p>
            <a:r>
              <a:rPr lang="en-US" sz="2800" b="1" dirty="0"/>
              <a:t>RECENT DEVELOPMENTS</a:t>
            </a:r>
          </a:p>
          <a:p>
            <a:pPr marL="342900" indent="-342900">
              <a:buFont typeface="Wingdings" panose="05000000000000000000" pitchFamily="2" charset="2"/>
              <a:buChar char="q"/>
            </a:pPr>
            <a:r>
              <a:rPr lang="en-US" sz="2400" dirty="0"/>
              <a:t>on 2 November 2022, the </a:t>
            </a:r>
            <a:r>
              <a:rPr lang="en-ZA" sz="2400" dirty="0"/>
              <a:t>Department of Trade, Industry &amp; Competition (</a:t>
            </a:r>
            <a:r>
              <a:rPr lang="en-US" sz="2400" dirty="0"/>
              <a:t>DTIC) briefed the Western Cape provincial legislature’s </a:t>
            </a:r>
            <a:r>
              <a:rPr lang="en-US" sz="2400" b="0" i="0" dirty="0">
                <a:solidFill>
                  <a:srgbClr val="222222"/>
                </a:solidFill>
                <a:effectLst/>
              </a:rPr>
              <a:t>Finance, Economic Opportunities &amp; Tourism Committee on the Bills</a:t>
            </a:r>
            <a:endParaRPr lang="en-US" sz="2400" dirty="0"/>
          </a:p>
          <a:p>
            <a:pPr marL="342900" indent="-342900">
              <a:buFont typeface="Wingdings" panose="05000000000000000000" pitchFamily="2" charset="2"/>
              <a:buChar char="q"/>
            </a:pPr>
            <a:r>
              <a:rPr lang="en-US" sz="2400" dirty="0"/>
              <a:t>on 8 November 2022, the Parliamentary Monitoring Group (PMG) posted a notice on its website calling for comments on both Bills by 27 January 2023</a:t>
            </a:r>
          </a:p>
          <a:p>
            <a:pPr marL="342900" indent="-342900">
              <a:buFont typeface="Wingdings" panose="05000000000000000000" pitchFamily="2" charset="2"/>
              <a:buChar char="q"/>
            </a:pPr>
            <a:r>
              <a:rPr lang="en-US" sz="2400" dirty="0"/>
              <a:t>on 9 November, PMG subscribers received an email alert to the notice</a:t>
            </a:r>
          </a:p>
          <a:p>
            <a:pPr marL="342900" indent="-342900">
              <a:buFont typeface="Wingdings" panose="05000000000000000000" pitchFamily="2" charset="2"/>
              <a:buChar char="q"/>
            </a:pPr>
            <a:r>
              <a:rPr lang="en-US" sz="2400" dirty="0"/>
              <a:t>six days later, the notice was withdrawn</a:t>
            </a:r>
          </a:p>
          <a:p>
            <a:pPr marL="342900" indent="-342900">
              <a:buFont typeface="Wingdings" panose="05000000000000000000" pitchFamily="2" charset="2"/>
              <a:buChar char="q"/>
            </a:pPr>
            <a:r>
              <a:rPr lang="en-US" sz="2400" dirty="0"/>
              <a:t>according to PMG, it was sent to them by the Government Communication &amp; Information System in error</a:t>
            </a:r>
            <a:endParaRPr lang="en-ZA" sz="2400" dirty="0"/>
          </a:p>
        </p:txBody>
      </p:sp>
      <p:sp>
        <p:nvSpPr>
          <p:cNvPr id="4" name="TextBox 3">
            <a:extLst>
              <a:ext uri="{FF2B5EF4-FFF2-40B4-BE49-F238E27FC236}">
                <a16:creationId xmlns:a16="http://schemas.microsoft.com/office/drawing/2014/main" id="{61CB7523-89E4-DCD6-63CD-00A9B6B4E89D}"/>
              </a:ext>
            </a:extLst>
          </p:cNvPr>
          <p:cNvSpPr txBox="1"/>
          <p:nvPr/>
        </p:nvSpPr>
        <p:spPr>
          <a:xfrm>
            <a:off x="7353687" y="4130211"/>
            <a:ext cx="4838313" cy="2246769"/>
          </a:xfrm>
          <a:prstGeom prst="rect">
            <a:avLst/>
          </a:prstGeom>
          <a:noFill/>
        </p:spPr>
        <p:txBody>
          <a:bodyPr wrap="square" rtlCol="0">
            <a:spAutoFit/>
          </a:bodyPr>
          <a:lstStyle/>
          <a:p>
            <a:pPr marL="800100" lvl="1" indent="-342900">
              <a:buFont typeface="Wingdings" panose="05000000000000000000" pitchFamily="2" charset="2"/>
              <a:buChar char="q"/>
            </a:pPr>
            <a:r>
              <a:rPr lang="en-US" sz="2000" dirty="0"/>
              <a:t>the prematurely advertised call for public comments was not mentioned during any subsequent meetings of the NCOP committee </a:t>
            </a:r>
          </a:p>
          <a:p>
            <a:pPr marL="800100" lvl="1" indent="-342900">
              <a:buFont typeface="Wingdings" panose="05000000000000000000" pitchFamily="2" charset="2"/>
              <a:buChar char="q"/>
            </a:pPr>
            <a:r>
              <a:rPr lang="en-US" sz="2000" dirty="0"/>
              <a:t>there has been no feedback on the CAB and PPAB briefings expected to be held in the provincial legislatures</a:t>
            </a:r>
          </a:p>
        </p:txBody>
      </p:sp>
      <p:sp>
        <p:nvSpPr>
          <p:cNvPr id="6" name="Arrow: Curved Up 5">
            <a:extLst>
              <a:ext uri="{FF2B5EF4-FFF2-40B4-BE49-F238E27FC236}">
                <a16:creationId xmlns:a16="http://schemas.microsoft.com/office/drawing/2014/main" id="{77B59DCA-3738-FC7A-9675-BF0D5398A352}"/>
              </a:ext>
            </a:extLst>
          </p:cNvPr>
          <p:cNvSpPr/>
          <p:nvPr/>
        </p:nvSpPr>
        <p:spPr>
          <a:xfrm>
            <a:off x="1850834" y="6319162"/>
            <a:ext cx="6025545" cy="468161"/>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solidFill>
                <a:schemeClr val="tx1"/>
              </a:solidFill>
            </a:endParaRPr>
          </a:p>
        </p:txBody>
      </p:sp>
      <p:pic>
        <p:nvPicPr>
          <p:cNvPr id="7" name="Picture 6" descr="Logo, company name&#10;&#10;Description automatically generated">
            <a:extLst>
              <a:ext uri="{FF2B5EF4-FFF2-40B4-BE49-F238E27FC236}">
                <a16:creationId xmlns:a16="http://schemas.microsoft.com/office/drawing/2014/main" id="{D7CEAEEE-00C0-EC1F-251B-C3F93E498E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6582" y="173255"/>
            <a:ext cx="1077218" cy="1077218"/>
          </a:xfrm>
          <a:prstGeom prst="rect">
            <a:avLst/>
          </a:prstGeom>
        </p:spPr>
      </p:pic>
      <p:sp>
        <p:nvSpPr>
          <p:cNvPr id="10" name="TextBox 9">
            <a:extLst>
              <a:ext uri="{FF2B5EF4-FFF2-40B4-BE49-F238E27FC236}">
                <a16:creationId xmlns:a16="http://schemas.microsoft.com/office/drawing/2014/main" id="{8A4A92DF-9D5B-DA81-EB28-8ABC32F0C7A5}"/>
              </a:ext>
            </a:extLst>
          </p:cNvPr>
          <p:cNvSpPr txBox="1"/>
          <p:nvPr/>
        </p:nvSpPr>
        <p:spPr>
          <a:xfrm>
            <a:off x="9331287" y="173255"/>
            <a:ext cx="1454226" cy="1077218"/>
          </a:xfrm>
          <a:prstGeom prst="rect">
            <a:avLst/>
          </a:prstGeom>
          <a:noFill/>
        </p:spPr>
        <p:txBody>
          <a:bodyPr wrap="square" rtlCol="0">
            <a:spAutoFit/>
          </a:bodyPr>
          <a:lstStyle/>
          <a:p>
            <a:r>
              <a:rPr lang="en-US" sz="1600" dirty="0"/>
              <a:t>workshop on the parliamentary process</a:t>
            </a:r>
            <a:endParaRPr lang="en-ZA" sz="1600" dirty="0"/>
          </a:p>
        </p:txBody>
      </p:sp>
      <p:sp>
        <p:nvSpPr>
          <p:cNvPr id="11" name="Arrow: Up-Down 10">
            <a:extLst>
              <a:ext uri="{FF2B5EF4-FFF2-40B4-BE49-F238E27FC236}">
                <a16:creationId xmlns:a16="http://schemas.microsoft.com/office/drawing/2014/main" id="{4606D337-5222-9021-CBE4-25259478785D}"/>
              </a:ext>
            </a:extLst>
          </p:cNvPr>
          <p:cNvSpPr/>
          <p:nvPr/>
        </p:nvSpPr>
        <p:spPr>
          <a:xfrm>
            <a:off x="7648611" y="4279952"/>
            <a:ext cx="227768" cy="199157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 name="Slide Number Placeholder 2">
            <a:extLst>
              <a:ext uri="{FF2B5EF4-FFF2-40B4-BE49-F238E27FC236}">
                <a16:creationId xmlns:a16="http://schemas.microsoft.com/office/drawing/2014/main" id="{632772AE-25C7-316C-F271-BE8EB8219247}"/>
              </a:ext>
            </a:extLst>
          </p:cNvPr>
          <p:cNvSpPr>
            <a:spLocks noGrp="1"/>
          </p:cNvSpPr>
          <p:nvPr>
            <p:ph type="sldNum" sz="quarter" idx="12"/>
          </p:nvPr>
        </p:nvSpPr>
        <p:spPr/>
        <p:txBody>
          <a:bodyPr/>
          <a:lstStyle/>
          <a:p>
            <a:fld id="{5B5C96CF-024F-40F1-A296-7AECDAA970F5}" type="slidenum">
              <a:rPr lang="en-ZA" smtClean="0"/>
              <a:t>9</a:t>
            </a:fld>
            <a:endParaRPr lang="en-ZA" dirty="0"/>
          </a:p>
        </p:txBody>
      </p:sp>
    </p:spTree>
    <p:extLst>
      <p:ext uri="{BB962C8B-B14F-4D97-AF65-F5344CB8AC3E}">
        <p14:creationId xmlns:p14="http://schemas.microsoft.com/office/powerpoint/2010/main" val="22559232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4437</TotalTime>
  <Words>2073</Words>
  <Application>Microsoft Office PowerPoint</Application>
  <PresentationFormat>Widescreen</PresentationFormat>
  <Paragraphs>203</Paragraphs>
  <Slides>19</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Wingdings</vt:lpstr>
      <vt:lpstr>Office Theme</vt:lpstr>
      <vt:lpstr>South Africa’s Performers Protection Amendment Bill (PPAB) &amp; Copyright Amendment Bill (CAB) </vt:lpstr>
      <vt:lpstr>   </vt:lpstr>
      <vt:lpstr>   </vt:lpstr>
      <vt:lpstr>   </vt:lpstr>
      <vt:lpstr>Performers Protection Amendment Bill (PPAB) &amp; Copyright Amendment Bill (CAB)</vt:lpstr>
      <vt:lpstr>Performers Protection Amendment Bill (PPAB) &amp; Copyright Amendment Bill (CAB)</vt:lpstr>
      <vt:lpstr>Performers Protection Amendment Bill (PPAB) &amp; Copyright Amendment Bill (CAB)</vt:lpstr>
      <vt:lpstr>Performers Protection Amendment Bill (PPAB) &amp; Copyright Amendment Bill (CAB)</vt:lpstr>
      <vt:lpstr>Performers Protection Amendment Bill (PPAB) &amp; Copyright Amendment Bill (CAB)</vt:lpstr>
      <vt:lpstr>Performers Protection Amendment Bill (PPAB) &amp; Copyright Amendment Bill (CAB)</vt:lpstr>
      <vt:lpstr>Performers Protection Amendment Bill (PPAB) &amp; Copyright Amendment Bill (CAB)</vt:lpstr>
      <vt:lpstr>Performers Protection Amendment Bill (PPAB) &amp; Copyright Amendment Bill (CAB)</vt:lpstr>
      <vt:lpstr>Performers Protection Amendment Bill (PPAB) &amp; Copyright Amendment Bill (CAB)</vt:lpstr>
      <vt:lpstr>Performers Protection Amendment Bill (PPAB) &amp; Copyright Amendment Bill (CAB)</vt:lpstr>
      <vt:lpstr>Performers Protection Amendment Bill (PPAB) &amp; Copyright Amendment Bill (CAB) </vt:lpstr>
      <vt:lpstr>Performers Protection Amendment Bill (PPAB) &amp; Copyright Amendment Bill (CAB)</vt:lpstr>
      <vt:lpstr>Performers Protection Amendment Bill (PPAB) &amp; Copyright Amendment Bill (CAB)</vt:lpstr>
      <vt:lpstr>Performers Protection Amendment Bill (PPAB) &amp; Copyright Amendment Bill (CAB)</vt:lpstr>
      <vt:lpstr>Performers Protection Amendment Bill (PPAB) &amp; Copyright Amendment Bill (CAB)</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 Saxby</dc:creator>
  <cp:lastModifiedBy>Pam Saxby</cp:lastModifiedBy>
  <cp:revision>25</cp:revision>
  <dcterms:created xsi:type="dcterms:W3CDTF">2022-03-07T18:38:05Z</dcterms:created>
  <dcterms:modified xsi:type="dcterms:W3CDTF">2022-12-06T11:53:39Z</dcterms:modified>
</cp:coreProperties>
</file>