
<file path=[Content_Types].xml><?xml version="1.0" encoding="utf-8"?>
<Types xmlns="http://schemas.openxmlformats.org/package/2006/content-types">
  <Override PartName="/ppt/slideMasters/slideMaster2.xml" ContentType="application/vnd.openxmlformats-officedocument.presentationml.slideMaster+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revisionInfo.xml" ContentType="application/vnd.ms-powerpoint.revisioninfo+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Override PartName="/ppt/slideLayouts/slideLayout15.xml" ContentType="application/vnd.openxmlformats-officedocument.presentationml.slideLayout+xml"/>
  <Override PartName="/ppt/slideLayouts/slideLayout1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708" r:id="rId2"/>
  </p:sldMasterIdLst>
  <p:notesMasterIdLst>
    <p:notesMasterId r:id="rId12"/>
  </p:notesMasterIdLst>
  <p:sldIdLst>
    <p:sldId id="2147376870" r:id="rId3"/>
    <p:sldId id="257" r:id="rId4"/>
    <p:sldId id="259" r:id="rId5"/>
    <p:sldId id="4684" r:id="rId6"/>
    <p:sldId id="2147376952" r:id="rId7"/>
    <p:sldId id="2147376953" r:id="rId8"/>
    <p:sldId id="2147376954" r:id="rId9"/>
    <p:sldId id="2147376951" r:id="rId10"/>
    <p:sldId id="2147376947" r:id="rId11"/>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BAB57A"/>
    <a:srgbClr val="B89E2E"/>
  </p:clrMru>
  <p:extLst>
    <p:ext uri="{E76CE94A-603C-4142-B9EB-6D1370010A27}">
      <p14:discardImageEditData xmlns:p14="http://schemas.microsoft.com/office/powerpoint/2010/main" xmlns="" val="0"/>
    </p:ext>
    <p:ext uri="{D31A062A-798A-4329-ABDD-BBA856620510}">
      <p14:defaultImageDpi xmlns:p14="http://schemas.microsoft.com/office/powerpoint/2010/main" xmlns="" val="32767"/>
    </p:ext>
    <p:ext uri="{FD5EFAAD-0ECE-453E-9831-46B23BE46B34}">
      <p15:chartTrackingRefBased xmlns:p15="http://schemas.microsoft.com/office/powerpoint/2012/main" xmlns=""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9CC0AA4C-1244-4E79-B284-733F465FF384}" v="59" dt="2025-09-01T14:00:15.586"/>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95" autoAdjust="0"/>
    <p:restoredTop sz="85888" autoAdjust="0"/>
  </p:normalViewPr>
  <p:slideViewPr>
    <p:cSldViewPr snapToGrid="0">
      <p:cViewPr varScale="1">
        <p:scale>
          <a:sx n="72" d="100"/>
          <a:sy n="72" d="100"/>
        </p:scale>
        <p:origin x="-660" y="-96"/>
      </p:cViewPr>
      <p:guideLst>
        <p:guide orient="horz" pos="2160"/>
        <p:guide pos="3840"/>
      </p:guideLst>
    </p:cSldViewPr>
  </p:slideViewPr>
  <p:notesTextViewPr>
    <p:cViewPr>
      <p:scale>
        <a:sx n="1" d="1"/>
        <a:sy n="1" d="1"/>
      </p:scale>
      <p:origin x="0" y="0"/>
    </p:cViewPr>
  </p:notesText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presProps" Target="presProps.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notesMaster" Target="notesMasters/notesMaster1.xml"/><Relationship Id="rId17" Type="http://schemas.microsoft.com/office/2015/10/relationships/revisionInfo" Target="revisionInfo.xml"/><Relationship Id="rId2" Type="http://schemas.openxmlformats.org/officeDocument/2006/relationships/slideMaster" Target="slideMasters/slideMaster2.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5" Type="http://schemas.openxmlformats.org/officeDocument/2006/relationships/slide" Target="slides/slide3.xml"/><Relationship Id="rId15" Type="http://schemas.openxmlformats.org/officeDocument/2006/relationships/theme" Target="theme/theme1.xml"/><Relationship Id="rId10" Type="http://schemas.openxmlformats.org/officeDocument/2006/relationships/slide" Target="slides/slide8.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ZA"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B1E708D-6AE4-48AD-9BC9-3242CEAA9451}" type="datetimeFigureOut">
              <a:rPr lang="en-ZA" smtClean="0"/>
              <a:pPr/>
              <a:t>2025/09/03</a:t>
            </a:fld>
            <a:endParaRPr lang="en-ZA"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ZA"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ZA"/>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ZA"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5A076E5E-994B-4105-95C1-948300B446AB}" type="slidenum">
              <a:rPr lang="en-ZA" smtClean="0"/>
              <a:pPr/>
              <a:t>‹#›</a:t>
            </a:fld>
            <a:endParaRPr lang="en-ZA" dirty="0"/>
          </a:p>
        </p:txBody>
      </p:sp>
    </p:spTree>
    <p:extLst>
      <p:ext uri="{BB962C8B-B14F-4D97-AF65-F5344CB8AC3E}">
        <p14:creationId xmlns:p14="http://schemas.microsoft.com/office/powerpoint/2010/main" xmlns="" val="349937811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4495DC-61EB-C533-4972-E9513396FAE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xmlns="" id="{A903B667-678E-6E86-65A2-3747F8B969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xmlns="" id="{4B1B4984-2E55-9B8F-C5BF-46DCD8957077}"/>
              </a:ext>
            </a:extLst>
          </p:cNvPr>
          <p:cNvSpPr>
            <a:spLocks noGrp="1"/>
          </p:cNvSpPr>
          <p:nvPr>
            <p:ph type="dt" sz="half" idx="10"/>
          </p:nvPr>
        </p:nvSpPr>
        <p:spPr/>
        <p:txBody>
          <a:bodyPr/>
          <a:lstStyle/>
          <a:p>
            <a:fld id="{E0EEF0A5-542F-AA4E-AF5A-50D90151EDB2}" type="datetimeFigureOut">
              <a:rPr lang="en-US" smtClean="0"/>
              <a:pPr/>
              <a:t>9/3/2025</a:t>
            </a:fld>
            <a:endParaRPr lang="en-US" dirty="0"/>
          </a:p>
        </p:txBody>
      </p:sp>
      <p:sp>
        <p:nvSpPr>
          <p:cNvPr id="5" name="Footer Placeholder 4">
            <a:extLst>
              <a:ext uri="{FF2B5EF4-FFF2-40B4-BE49-F238E27FC236}">
                <a16:creationId xmlns:a16="http://schemas.microsoft.com/office/drawing/2014/main" xmlns="" id="{269B0A7A-468E-397D-D426-6C911C7545C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793EEDB7-AC23-B0FC-BEB0-889B37A8BA99}"/>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3940930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633F71-7481-87D9-C779-9FA1EDD2290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192464D8-532F-6A9F-69FE-FF4CC270AF4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11D628E4-76C1-A370-7239-4EEC4B610A04}"/>
              </a:ext>
            </a:extLst>
          </p:cNvPr>
          <p:cNvSpPr>
            <a:spLocks noGrp="1"/>
          </p:cNvSpPr>
          <p:nvPr>
            <p:ph type="dt" sz="half" idx="10"/>
          </p:nvPr>
        </p:nvSpPr>
        <p:spPr/>
        <p:txBody>
          <a:bodyPr/>
          <a:lstStyle/>
          <a:p>
            <a:fld id="{E0EEF0A5-542F-AA4E-AF5A-50D90151EDB2}" type="datetimeFigureOut">
              <a:rPr lang="en-US" smtClean="0"/>
              <a:pPr/>
              <a:t>9/3/2025</a:t>
            </a:fld>
            <a:endParaRPr lang="en-US" dirty="0"/>
          </a:p>
        </p:txBody>
      </p:sp>
      <p:sp>
        <p:nvSpPr>
          <p:cNvPr id="5" name="Footer Placeholder 4">
            <a:extLst>
              <a:ext uri="{FF2B5EF4-FFF2-40B4-BE49-F238E27FC236}">
                <a16:creationId xmlns:a16="http://schemas.microsoft.com/office/drawing/2014/main" xmlns="" id="{A80E28AA-52BE-35CA-2CCF-2B5536A2C2C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5AF800F8-8846-43F4-63BC-FA8BA07AC95A}"/>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423990482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15D732E3-92A5-7033-A989-EFF6E625617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A1465CA8-2B2B-7ED0-76A6-F082C754350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8F7D902A-DFCA-5D84-C709-B47C95D4ACD4}"/>
              </a:ext>
            </a:extLst>
          </p:cNvPr>
          <p:cNvSpPr>
            <a:spLocks noGrp="1"/>
          </p:cNvSpPr>
          <p:nvPr>
            <p:ph type="dt" sz="half" idx="10"/>
          </p:nvPr>
        </p:nvSpPr>
        <p:spPr/>
        <p:txBody>
          <a:bodyPr/>
          <a:lstStyle/>
          <a:p>
            <a:fld id="{E0EEF0A5-542F-AA4E-AF5A-50D90151EDB2}" type="datetimeFigureOut">
              <a:rPr lang="en-US" smtClean="0"/>
              <a:pPr/>
              <a:t>9/3/2025</a:t>
            </a:fld>
            <a:endParaRPr lang="en-US" dirty="0"/>
          </a:p>
        </p:txBody>
      </p:sp>
      <p:sp>
        <p:nvSpPr>
          <p:cNvPr id="5" name="Footer Placeholder 4">
            <a:extLst>
              <a:ext uri="{FF2B5EF4-FFF2-40B4-BE49-F238E27FC236}">
                <a16:creationId xmlns:a16="http://schemas.microsoft.com/office/drawing/2014/main" xmlns="" id="{E3A93746-C577-D4B8-ABBA-E9A4F0B95F0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DEBDCCDC-2079-A392-9169-BF7BAB27B97B}"/>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272535298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74495DC-61EB-C533-4972-E9513396FAEB}"/>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xmlns="" id="{A903B667-678E-6E86-65A2-3747F8B969C9}"/>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xmlns="" id="{4B1B4984-2E55-9B8F-C5BF-46DCD8957077}"/>
              </a:ext>
            </a:extLst>
          </p:cNvPr>
          <p:cNvSpPr>
            <a:spLocks noGrp="1"/>
          </p:cNvSpPr>
          <p:nvPr>
            <p:ph type="dt" sz="half" idx="10"/>
          </p:nvPr>
        </p:nvSpPr>
        <p:spPr/>
        <p:txBody>
          <a:bodyPr/>
          <a:lstStyle/>
          <a:p>
            <a:fld id="{556B5919-67D9-4121-9C13-1B01128F3F4E}" type="datetime1">
              <a:rPr lang="en-US" smtClean="0"/>
              <a:pPr/>
              <a:t>9/3/2025</a:t>
            </a:fld>
            <a:endParaRPr lang="en-US" dirty="0"/>
          </a:p>
        </p:txBody>
      </p:sp>
      <p:sp>
        <p:nvSpPr>
          <p:cNvPr id="5" name="Footer Placeholder 4">
            <a:extLst>
              <a:ext uri="{FF2B5EF4-FFF2-40B4-BE49-F238E27FC236}">
                <a16:creationId xmlns:a16="http://schemas.microsoft.com/office/drawing/2014/main" xmlns="" id="{269B0A7A-468E-397D-D426-6C911C7545C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793EEDB7-AC23-B0FC-BEB0-889B37A8BA99}"/>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51753768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6152D4-C586-6CDA-C6E9-49E3C6127410}"/>
              </a:ext>
            </a:extLst>
          </p:cNvPr>
          <p:cNvSpPr>
            <a:spLocks noGrp="1"/>
          </p:cNvSpPr>
          <p:nvPr>
            <p:ph type="title" hasCustomPrompt="1"/>
          </p:nvPr>
        </p:nvSpPr>
        <p:spPr>
          <a:xfrm>
            <a:off x="838201" y="365125"/>
            <a:ext cx="9114692" cy="1325563"/>
          </a:xfrm>
        </p:spPr>
        <p:txBody>
          <a:bodyPr>
            <a:normAutofit/>
          </a:bodyPr>
          <a:lstStyle>
            <a:lvl1pPr>
              <a:defRPr sz="3200" b="1" i="0">
                <a:solidFill>
                  <a:srgbClr val="AB7942"/>
                </a:solidFill>
                <a:latin typeface="Arial" panose="020B0604020202020204" pitchFamily="34" charset="0"/>
                <a:cs typeface="Arial" panose="020B0604020202020204" pitchFamily="34" charset="0"/>
              </a:defRPr>
            </a:lvl1pPr>
          </a:lstStyle>
          <a:p>
            <a:r>
              <a:rPr lang="en-GB" dirty="0"/>
              <a:t>HEADING COMES IN HERE</a:t>
            </a:r>
            <a:endParaRPr lang="en-US" dirty="0"/>
          </a:p>
        </p:txBody>
      </p:sp>
      <p:sp>
        <p:nvSpPr>
          <p:cNvPr id="3" name="Content Placeholder 2">
            <a:extLst>
              <a:ext uri="{FF2B5EF4-FFF2-40B4-BE49-F238E27FC236}">
                <a16:creationId xmlns:a16="http://schemas.microsoft.com/office/drawing/2014/main" xmlns="" id="{6ECA4F34-B81A-2293-1C6C-5C997FB363B8}"/>
              </a:ext>
            </a:extLst>
          </p:cNvPr>
          <p:cNvSpPr>
            <a:spLocks noGrp="1"/>
          </p:cNvSpPr>
          <p:nvPr>
            <p:ph idx="1"/>
          </p:nvPr>
        </p:nvSpPr>
        <p:spPr>
          <a:xfrm>
            <a:off x="838200" y="1825625"/>
            <a:ext cx="9114692"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xmlns="" id="{6C5489D3-B95E-0674-D244-57EE02CE4C74}"/>
              </a:ext>
            </a:extLst>
          </p:cNvPr>
          <p:cNvSpPr>
            <a:spLocks noGrp="1"/>
          </p:cNvSpPr>
          <p:nvPr>
            <p:ph type="dt" sz="half" idx="10"/>
          </p:nvPr>
        </p:nvSpPr>
        <p:spPr/>
        <p:txBody>
          <a:bodyPr/>
          <a:lstStyle/>
          <a:p>
            <a:fld id="{1846A278-0E3E-40D2-A838-D8F87968A0FD}" type="datetime1">
              <a:rPr lang="en-US" smtClean="0"/>
              <a:pPr/>
              <a:t>9/3/2025</a:t>
            </a:fld>
            <a:endParaRPr lang="en-US" dirty="0"/>
          </a:p>
        </p:txBody>
      </p:sp>
      <p:sp>
        <p:nvSpPr>
          <p:cNvPr id="5" name="Footer Placeholder 4">
            <a:extLst>
              <a:ext uri="{FF2B5EF4-FFF2-40B4-BE49-F238E27FC236}">
                <a16:creationId xmlns:a16="http://schemas.microsoft.com/office/drawing/2014/main" xmlns="" id="{C5922AA7-233A-A734-D932-6D21EC304F8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D680182D-A950-4313-5F84-6C4E06B473AC}"/>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351001161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5F387B-C033-F03C-F596-22E2847C64D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xmlns="" id="{384D4AAE-202F-1B9C-E7FC-83B619DA93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D98E3DAE-539A-0870-9769-D7B8D4DA4B0A}"/>
              </a:ext>
            </a:extLst>
          </p:cNvPr>
          <p:cNvSpPr>
            <a:spLocks noGrp="1"/>
          </p:cNvSpPr>
          <p:nvPr>
            <p:ph type="dt" sz="half" idx="10"/>
          </p:nvPr>
        </p:nvSpPr>
        <p:spPr/>
        <p:txBody>
          <a:bodyPr/>
          <a:lstStyle/>
          <a:p>
            <a:fld id="{FC956F66-C87D-45AD-8485-E8190772C3FF}" type="datetime1">
              <a:rPr lang="en-US" smtClean="0"/>
              <a:pPr/>
              <a:t>9/3/2025</a:t>
            </a:fld>
            <a:endParaRPr lang="en-US" dirty="0"/>
          </a:p>
        </p:txBody>
      </p:sp>
      <p:sp>
        <p:nvSpPr>
          <p:cNvPr id="5" name="Footer Placeholder 4">
            <a:extLst>
              <a:ext uri="{FF2B5EF4-FFF2-40B4-BE49-F238E27FC236}">
                <a16:creationId xmlns:a16="http://schemas.microsoft.com/office/drawing/2014/main" xmlns="" id="{E62FACC5-2A11-F23C-9FAF-8FE578EC2A6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3617F098-CF75-3751-0D4A-54A9B6453280}"/>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11733326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6046EC-30EA-2C60-9E36-C88D74E32DA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F71AD8D0-4BED-11F9-597B-A86B8B90117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xmlns="" id="{D7C6BE93-CF57-5940-A413-5FF69955923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xmlns="" id="{04E01A54-D32C-071C-BB65-A53E04CD37EB}"/>
              </a:ext>
            </a:extLst>
          </p:cNvPr>
          <p:cNvSpPr>
            <a:spLocks noGrp="1"/>
          </p:cNvSpPr>
          <p:nvPr>
            <p:ph type="dt" sz="half" idx="10"/>
          </p:nvPr>
        </p:nvSpPr>
        <p:spPr/>
        <p:txBody>
          <a:bodyPr/>
          <a:lstStyle/>
          <a:p>
            <a:fld id="{F1F0E9A4-7426-4069-A4CF-72BBB0BBD830}" type="datetime1">
              <a:rPr lang="en-US" smtClean="0"/>
              <a:pPr/>
              <a:t>9/3/2025</a:t>
            </a:fld>
            <a:endParaRPr lang="en-US" dirty="0"/>
          </a:p>
        </p:txBody>
      </p:sp>
      <p:sp>
        <p:nvSpPr>
          <p:cNvPr id="6" name="Footer Placeholder 5">
            <a:extLst>
              <a:ext uri="{FF2B5EF4-FFF2-40B4-BE49-F238E27FC236}">
                <a16:creationId xmlns:a16="http://schemas.microsoft.com/office/drawing/2014/main" xmlns="" id="{34CC4995-92A7-2E9D-1967-DDA7947C91A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AD61F726-363B-4B33-09DD-2E3E53F71ECE}"/>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14566208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744DA2-C033-5FC6-BFDF-966FA1FDD64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06C9F618-0A00-B9D4-93F9-EEFC10A0B6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D5E7918E-5692-BFE5-6964-350D8995A48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xmlns="" id="{215B8825-138D-3763-8F77-7EC302C759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C0FF4104-2338-3229-A8DA-03DCC12659F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xmlns="" id="{530C668A-B249-59C3-8CFE-6D6124717FEE}"/>
              </a:ext>
            </a:extLst>
          </p:cNvPr>
          <p:cNvSpPr>
            <a:spLocks noGrp="1"/>
          </p:cNvSpPr>
          <p:nvPr>
            <p:ph type="dt" sz="half" idx="10"/>
          </p:nvPr>
        </p:nvSpPr>
        <p:spPr/>
        <p:txBody>
          <a:bodyPr/>
          <a:lstStyle/>
          <a:p>
            <a:fld id="{AF40C701-4EB7-46DB-9372-9E4A8268AE73}" type="datetime1">
              <a:rPr lang="en-US" smtClean="0"/>
              <a:pPr/>
              <a:t>9/3/2025</a:t>
            </a:fld>
            <a:endParaRPr lang="en-US" dirty="0"/>
          </a:p>
        </p:txBody>
      </p:sp>
      <p:sp>
        <p:nvSpPr>
          <p:cNvPr id="8" name="Footer Placeholder 7">
            <a:extLst>
              <a:ext uri="{FF2B5EF4-FFF2-40B4-BE49-F238E27FC236}">
                <a16:creationId xmlns:a16="http://schemas.microsoft.com/office/drawing/2014/main" xmlns="" id="{91B06920-A088-C943-DEDC-6FE33372200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E61C5E20-5594-308F-4644-369E6EB06429}"/>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7532977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68A4E9-981E-A3C8-B845-EA5B9302293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xmlns="" id="{6D25A4D5-2307-A353-7698-E79CE81F6BB4}"/>
              </a:ext>
            </a:extLst>
          </p:cNvPr>
          <p:cNvSpPr>
            <a:spLocks noGrp="1"/>
          </p:cNvSpPr>
          <p:nvPr>
            <p:ph type="dt" sz="half" idx="10"/>
          </p:nvPr>
        </p:nvSpPr>
        <p:spPr/>
        <p:txBody>
          <a:bodyPr/>
          <a:lstStyle/>
          <a:p>
            <a:fld id="{4144C218-E6CD-4F91-934D-A95EDA2F071F}" type="datetime1">
              <a:rPr lang="en-US" smtClean="0"/>
              <a:pPr/>
              <a:t>9/3/2025</a:t>
            </a:fld>
            <a:endParaRPr lang="en-US" dirty="0"/>
          </a:p>
        </p:txBody>
      </p:sp>
      <p:sp>
        <p:nvSpPr>
          <p:cNvPr id="4" name="Footer Placeholder 3">
            <a:extLst>
              <a:ext uri="{FF2B5EF4-FFF2-40B4-BE49-F238E27FC236}">
                <a16:creationId xmlns:a16="http://schemas.microsoft.com/office/drawing/2014/main" xmlns="" id="{834748CC-6308-CC95-7AEA-9506A8B08B9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xmlns="" id="{E8CFF9E5-7D5A-3C83-472F-86C844E44EC8}"/>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253262752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956BC18-183D-9AD1-FF42-D2F1FE019520}"/>
              </a:ext>
            </a:extLst>
          </p:cNvPr>
          <p:cNvSpPr>
            <a:spLocks noGrp="1"/>
          </p:cNvSpPr>
          <p:nvPr>
            <p:ph type="dt" sz="half" idx="10"/>
          </p:nvPr>
        </p:nvSpPr>
        <p:spPr/>
        <p:txBody>
          <a:bodyPr/>
          <a:lstStyle/>
          <a:p>
            <a:fld id="{5998B579-136C-4B9A-B709-6FE90BD32F02}" type="datetime1">
              <a:rPr lang="en-US" smtClean="0"/>
              <a:pPr/>
              <a:t>9/3/2025</a:t>
            </a:fld>
            <a:endParaRPr lang="en-US" dirty="0"/>
          </a:p>
        </p:txBody>
      </p:sp>
      <p:sp>
        <p:nvSpPr>
          <p:cNvPr id="3" name="Footer Placeholder 2">
            <a:extLst>
              <a:ext uri="{FF2B5EF4-FFF2-40B4-BE49-F238E27FC236}">
                <a16:creationId xmlns:a16="http://schemas.microsoft.com/office/drawing/2014/main" xmlns="" id="{D4530233-A9FD-2696-2D87-14F64A299B2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FFF10F5A-9409-3379-A868-F1CE3B1E2211}"/>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110584777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9AE5C0-FC42-79EF-65FA-6A7D5F60A95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E1C22C95-6C7B-DC09-4805-152B0E7B3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xmlns="" id="{C25DB5A2-F0C2-98FA-A987-38AAE5FF8F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CC2DCBA9-3961-DB51-D5D3-8A51901DDDCE}"/>
              </a:ext>
            </a:extLst>
          </p:cNvPr>
          <p:cNvSpPr>
            <a:spLocks noGrp="1"/>
          </p:cNvSpPr>
          <p:nvPr>
            <p:ph type="dt" sz="half" idx="10"/>
          </p:nvPr>
        </p:nvSpPr>
        <p:spPr/>
        <p:txBody>
          <a:bodyPr/>
          <a:lstStyle/>
          <a:p>
            <a:fld id="{69BA14EF-CF8F-4A21-AE78-A17FA1861B0F}" type="datetime1">
              <a:rPr lang="en-US" smtClean="0"/>
              <a:pPr/>
              <a:t>9/3/2025</a:t>
            </a:fld>
            <a:endParaRPr lang="en-US" dirty="0"/>
          </a:p>
        </p:txBody>
      </p:sp>
      <p:sp>
        <p:nvSpPr>
          <p:cNvPr id="6" name="Footer Placeholder 5">
            <a:extLst>
              <a:ext uri="{FF2B5EF4-FFF2-40B4-BE49-F238E27FC236}">
                <a16:creationId xmlns:a16="http://schemas.microsoft.com/office/drawing/2014/main" xmlns="" id="{F0698EDA-4AEB-4FB0-DF18-D22590C84F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A082A9DE-2D77-C024-9085-2758C9265327}"/>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2801808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36152D4-C586-6CDA-C6E9-49E3C6127410}"/>
              </a:ext>
            </a:extLst>
          </p:cNvPr>
          <p:cNvSpPr>
            <a:spLocks noGrp="1"/>
          </p:cNvSpPr>
          <p:nvPr>
            <p:ph type="title" hasCustomPrompt="1"/>
          </p:nvPr>
        </p:nvSpPr>
        <p:spPr>
          <a:xfrm>
            <a:off x="838201" y="365125"/>
            <a:ext cx="9114692" cy="1325563"/>
          </a:xfrm>
        </p:spPr>
        <p:txBody>
          <a:bodyPr>
            <a:normAutofit/>
          </a:bodyPr>
          <a:lstStyle>
            <a:lvl1pPr>
              <a:defRPr sz="3200" b="1" i="0">
                <a:solidFill>
                  <a:srgbClr val="AB7942"/>
                </a:solidFill>
                <a:latin typeface="Arial" panose="020B0604020202020204" pitchFamily="34" charset="0"/>
                <a:cs typeface="Arial" panose="020B0604020202020204" pitchFamily="34" charset="0"/>
              </a:defRPr>
            </a:lvl1pPr>
          </a:lstStyle>
          <a:p>
            <a:r>
              <a:rPr lang="en-GB" dirty="0"/>
              <a:t>HEADING COMES IN HERE</a:t>
            </a:r>
            <a:endParaRPr lang="en-US" dirty="0"/>
          </a:p>
        </p:txBody>
      </p:sp>
      <p:sp>
        <p:nvSpPr>
          <p:cNvPr id="3" name="Content Placeholder 2">
            <a:extLst>
              <a:ext uri="{FF2B5EF4-FFF2-40B4-BE49-F238E27FC236}">
                <a16:creationId xmlns:a16="http://schemas.microsoft.com/office/drawing/2014/main" xmlns="" id="{6ECA4F34-B81A-2293-1C6C-5C997FB363B8}"/>
              </a:ext>
            </a:extLst>
          </p:cNvPr>
          <p:cNvSpPr>
            <a:spLocks noGrp="1"/>
          </p:cNvSpPr>
          <p:nvPr>
            <p:ph idx="1"/>
          </p:nvPr>
        </p:nvSpPr>
        <p:spPr>
          <a:xfrm>
            <a:off x="838200" y="1825625"/>
            <a:ext cx="9114692" cy="4351338"/>
          </a:xfrm>
        </p:spPr>
        <p:txBody>
          <a:bodyPr/>
          <a:lstStyle>
            <a:lvl1pPr>
              <a:defRPr>
                <a:latin typeface="Arial" panose="020B0604020202020204" pitchFamily="34" charset="0"/>
                <a:cs typeface="Arial" panose="020B0604020202020204" pitchFamily="34" charset="0"/>
              </a:defRPr>
            </a:lvl1pPr>
            <a:lvl2pPr>
              <a:defRPr>
                <a:latin typeface="Arial" panose="020B0604020202020204" pitchFamily="34" charset="0"/>
                <a:cs typeface="Arial" panose="020B0604020202020204" pitchFamily="34" charset="0"/>
              </a:defRPr>
            </a:lvl2pPr>
            <a:lvl3pPr>
              <a:defRPr>
                <a:latin typeface="Arial" panose="020B0604020202020204" pitchFamily="34" charset="0"/>
                <a:cs typeface="Arial" panose="020B0604020202020204" pitchFamily="34" charset="0"/>
              </a:defRPr>
            </a:lvl3pPr>
            <a:lvl4pPr>
              <a:defRPr>
                <a:latin typeface="Arial" panose="020B0604020202020204" pitchFamily="34" charset="0"/>
                <a:cs typeface="Arial" panose="020B0604020202020204" pitchFamily="34" charset="0"/>
              </a:defRPr>
            </a:lvl4pPr>
            <a:lvl5pPr>
              <a:defRPr>
                <a:latin typeface="Arial" panose="020B0604020202020204" pitchFamily="34" charset="0"/>
                <a:cs typeface="Arial" panose="020B0604020202020204" pitchFamily="34" charset="0"/>
              </a:defRPr>
            </a:lvl5pPr>
          </a:lstStyle>
          <a:p>
            <a:pPr lvl="0"/>
            <a:r>
              <a:rPr lang="en-GB" dirty="0"/>
              <a:t>Click to edit Master text styles</a:t>
            </a:r>
          </a:p>
          <a:p>
            <a:pPr lvl="1"/>
            <a:r>
              <a:rPr lang="en-GB" dirty="0"/>
              <a:t>Second level</a:t>
            </a:r>
          </a:p>
          <a:p>
            <a:pPr lvl="2"/>
            <a:r>
              <a:rPr lang="en-GB" dirty="0"/>
              <a:t>Third level</a:t>
            </a:r>
          </a:p>
          <a:p>
            <a:pPr lvl="3"/>
            <a:r>
              <a:rPr lang="en-GB" dirty="0"/>
              <a:t>Fourth level</a:t>
            </a:r>
          </a:p>
          <a:p>
            <a:pPr lvl="4"/>
            <a:r>
              <a:rPr lang="en-GB" dirty="0"/>
              <a:t>Fifth level</a:t>
            </a:r>
            <a:endParaRPr lang="en-US" dirty="0"/>
          </a:p>
        </p:txBody>
      </p:sp>
      <p:sp>
        <p:nvSpPr>
          <p:cNvPr id="4" name="Date Placeholder 3">
            <a:extLst>
              <a:ext uri="{FF2B5EF4-FFF2-40B4-BE49-F238E27FC236}">
                <a16:creationId xmlns:a16="http://schemas.microsoft.com/office/drawing/2014/main" xmlns="" id="{6C5489D3-B95E-0674-D244-57EE02CE4C74}"/>
              </a:ext>
            </a:extLst>
          </p:cNvPr>
          <p:cNvSpPr>
            <a:spLocks noGrp="1"/>
          </p:cNvSpPr>
          <p:nvPr>
            <p:ph type="dt" sz="half" idx="10"/>
          </p:nvPr>
        </p:nvSpPr>
        <p:spPr/>
        <p:txBody>
          <a:bodyPr/>
          <a:lstStyle/>
          <a:p>
            <a:fld id="{E0EEF0A5-542F-AA4E-AF5A-50D90151EDB2}" type="datetimeFigureOut">
              <a:rPr lang="en-US" smtClean="0"/>
              <a:pPr/>
              <a:t>9/3/2025</a:t>
            </a:fld>
            <a:endParaRPr lang="en-US" dirty="0"/>
          </a:p>
        </p:txBody>
      </p:sp>
      <p:sp>
        <p:nvSpPr>
          <p:cNvPr id="5" name="Footer Placeholder 4">
            <a:extLst>
              <a:ext uri="{FF2B5EF4-FFF2-40B4-BE49-F238E27FC236}">
                <a16:creationId xmlns:a16="http://schemas.microsoft.com/office/drawing/2014/main" xmlns="" id="{C5922AA7-233A-A734-D932-6D21EC304F8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D680182D-A950-4313-5F84-6C4E06B473AC}"/>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29587960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6F6E0B-2C83-2C17-92F5-A6EC4763776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xmlns="" id="{F4DAD9D1-64CB-42AB-C964-CB4F2059DF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xmlns="" id="{A3EAE872-3BB6-B359-B2AC-E0C3F3CA24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004D2EFB-5DF2-3572-95ED-77012A8BA231}"/>
              </a:ext>
            </a:extLst>
          </p:cNvPr>
          <p:cNvSpPr>
            <a:spLocks noGrp="1"/>
          </p:cNvSpPr>
          <p:nvPr>
            <p:ph type="dt" sz="half" idx="10"/>
          </p:nvPr>
        </p:nvSpPr>
        <p:spPr/>
        <p:txBody>
          <a:bodyPr/>
          <a:lstStyle/>
          <a:p>
            <a:fld id="{8EBAF739-48D4-43E7-B90A-C358C6A98A2E}" type="datetime1">
              <a:rPr lang="en-US" smtClean="0"/>
              <a:pPr/>
              <a:t>9/3/2025</a:t>
            </a:fld>
            <a:endParaRPr lang="en-US" dirty="0"/>
          </a:p>
        </p:txBody>
      </p:sp>
      <p:sp>
        <p:nvSpPr>
          <p:cNvPr id="6" name="Footer Placeholder 5">
            <a:extLst>
              <a:ext uri="{FF2B5EF4-FFF2-40B4-BE49-F238E27FC236}">
                <a16:creationId xmlns:a16="http://schemas.microsoft.com/office/drawing/2014/main" xmlns="" id="{742DE710-3752-7559-39DA-C1CEE1B24DD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120CF72F-15A9-B833-9ACC-2BF0464064DA}"/>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377998175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E633F71-7481-87D9-C779-9FA1EDD2290B}"/>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192464D8-532F-6A9F-69FE-FF4CC270AF47}"/>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11D628E4-76C1-A370-7239-4EEC4B610A04}"/>
              </a:ext>
            </a:extLst>
          </p:cNvPr>
          <p:cNvSpPr>
            <a:spLocks noGrp="1"/>
          </p:cNvSpPr>
          <p:nvPr>
            <p:ph type="dt" sz="half" idx="10"/>
          </p:nvPr>
        </p:nvSpPr>
        <p:spPr/>
        <p:txBody>
          <a:bodyPr/>
          <a:lstStyle/>
          <a:p>
            <a:fld id="{FE6ADFF8-4DE8-45A3-827E-4D7CD784CD8E}" type="datetime1">
              <a:rPr lang="en-US" smtClean="0"/>
              <a:pPr/>
              <a:t>9/3/2025</a:t>
            </a:fld>
            <a:endParaRPr lang="en-US" dirty="0"/>
          </a:p>
        </p:txBody>
      </p:sp>
      <p:sp>
        <p:nvSpPr>
          <p:cNvPr id="5" name="Footer Placeholder 4">
            <a:extLst>
              <a:ext uri="{FF2B5EF4-FFF2-40B4-BE49-F238E27FC236}">
                <a16:creationId xmlns:a16="http://schemas.microsoft.com/office/drawing/2014/main" xmlns="" id="{A80E28AA-52BE-35CA-2CCF-2B5536A2C2CB}"/>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5AF800F8-8846-43F4-63BC-FA8BA07AC95A}"/>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204365952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15D732E3-92A5-7033-A989-EFF6E625617F}"/>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xmlns="" id="{A1465CA8-2B2B-7ED0-76A6-F082C7543502}"/>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8F7D902A-DFCA-5D84-C709-B47C95D4ACD4}"/>
              </a:ext>
            </a:extLst>
          </p:cNvPr>
          <p:cNvSpPr>
            <a:spLocks noGrp="1"/>
          </p:cNvSpPr>
          <p:nvPr>
            <p:ph type="dt" sz="half" idx="10"/>
          </p:nvPr>
        </p:nvSpPr>
        <p:spPr/>
        <p:txBody>
          <a:bodyPr/>
          <a:lstStyle/>
          <a:p>
            <a:fld id="{2C14AD9D-EEFD-4A41-A363-FA1DDF284AC0}" type="datetime1">
              <a:rPr lang="en-US" smtClean="0"/>
              <a:pPr/>
              <a:t>9/3/2025</a:t>
            </a:fld>
            <a:endParaRPr lang="en-US" dirty="0"/>
          </a:p>
        </p:txBody>
      </p:sp>
      <p:sp>
        <p:nvSpPr>
          <p:cNvPr id="5" name="Footer Placeholder 4">
            <a:extLst>
              <a:ext uri="{FF2B5EF4-FFF2-40B4-BE49-F238E27FC236}">
                <a16:creationId xmlns:a16="http://schemas.microsoft.com/office/drawing/2014/main" xmlns="" id="{E3A93746-C577-D4B8-ABBA-E9A4F0B95F0A}"/>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DEBDCCDC-2079-A392-9169-BF7BAB27B97B}"/>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303545422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A85F387B-C033-F03C-F596-22E2847C64D1}"/>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xmlns="" id="{384D4AAE-202F-1B9C-E7FC-83B619DA9335}"/>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xmlns="" id="{D98E3DAE-539A-0870-9769-D7B8D4DA4B0A}"/>
              </a:ext>
            </a:extLst>
          </p:cNvPr>
          <p:cNvSpPr>
            <a:spLocks noGrp="1"/>
          </p:cNvSpPr>
          <p:nvPr>
            <p:ph type="dt" sz="half" idx="10"/>
          </p:nvPr>
        </p:nvSpPr>
        <p:spPr/>
        <p:txBody>
          <a:bodyPr/>
          <a:lstStyle/>
          <a:p>
            <a:fld id="{E0EEF0A5-542F-AA4E-AF5A-50D90151EDB2}" type="datetimeFigureOut">
              <a:rPr lang="en-US" smtClean="0"/>
              <a:pPr/>
              <a:t>9/3/2025</a:t>
            </a:fld>
            <a:endParaRPr lang="en-US" dirty="0"/>
          </a:p>
        </p:txBody>
      </p:sp>
      <p:sp>
        <p:nvSpPr>
          <p:cNvPr id="5" name="Footer Placeholder 4">
            <a:extLst>
              <a:ext uri="{FF2B5EF4-FFF2-40B4-BE49-F238E27FC236}">
                <a16:creationId xmlns:a16="http://schemas.microsoft.com/office/drawing/2014/main" xmlns="" id="{E62FACC5-2A11-F23C-9FAF-8FE578EC2A6D}"/>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xmlns="" id="{3617F098-CF75-3751-0D4A-54A9B6453280}"/>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56684859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596046EC-30EA-2C60-9E36-C88D74E32DAA}"/>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F71AD8D0-4BED-11F9-597B-A86B8B90117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xmlns="" id="{D7C6BE93-CF57-5940-A413-5FF69955923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xmlns="" id="{04E01A54-D32C-071C-BB65-A53E04CD37EB}"/>
              </a:ext>
            </a:extLst>
          </p:cNvPr>
          <p:cNvSpPr>
            <a:spLocks noGrp="1"/>
          </p:cNvSpPr>
          <p:nvPr>
            <p:ph type="dt" sz="half" idx="10"/>
          </p:nvPr>
        </p:nvSpPr>
        <p:spPr/>
        <p:txBody>
          <a:bodyPr/>
          <a:lstStyle/>
          <a:p>
            <a:fld id="{E0EEF0A5-542F-AA4E-AF5A-50D90151EDB2}" type="datetimeFigureOut">
              <a:rPr lang="en-US" smtClean="0"/>
              <a:pPr/>
              <a:t>9/3/2025</a:t>
            </a:fld>
            <a:endParaRPr lang="en-US" dirty="0"/>
          </a:p>
        </p:txBody>
      </p:sp>
      <p:sp>
        <p:nvSpPr>
          <p:cNvPr id="6" name="Footer Placeholder 5">
            <a:extLst>
              <a:ext uri="{FF2B5EF4-FFF2-40B4-BE49-F238E27FC236}">
                <a16:creationId xmlns:a16="http://schemas.microsoft.com/office/drawing/2014/main" xmlns="" id="{34CC4995-92A7-2E9D-1967-DDA7947C91A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AD61F726-363B-4B33-09DD-2E3E53F71ECE}"/>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31528329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7744DA2-C033-5FC6-BFDF-966FA1FDD64D}"/>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xmlns="" id="{06C9F618-0A00-B9D4-93F9-EEFC10A0B668}"/>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xmlns="" id="{D5E7918E-5692-BFE5-6964-350D8995A481}"/>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xmlns="" id="{215B8825-138D-3763-8F77-7EC302C759F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xmlns="" id="{C0FF4104-2338-3229-A8DA-03DCC12659F2}"/>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xmlns="" id="{530C668A-B249-59C3-8CFE-6D6124717FEE}"/>
              </a:ext>
            </a:extLst>
          </p:cNvPr>
          <p:cNvSpPr>
            <a:spLocks noGrp="1"/>
          </p:cNvSpPr>
          <p:nvPr>
            <p:ph type="dt" sz="half" idx="10"/>
          </p:nvPr>
        </p:nvSpPr>
        <p:spPr/>
        <p:txBody>
          <a:bodyPr/>
          <a:lstStyle/>
          <a:p>
            <a:fld id="{E0EEF0A5-542F-AA4E-AF5A-50D90151EDB2}" type="datetimeFigureOut">
              <a:rPr lang="en-US" smtClean="0"/>
              <a:pPr/>
              <a:t>9/3/2025</a:t>
            </a:fld>
            <a:endParaRPr lang="en-US" dirty="0"/>
          </a:p>
        </p:txBody>
      </p:sp>
      <p:sp>
        <p:nvSpPr>
          <p:cNvPr id="8" name="Footer Placeholder 7">
            <a:extLst>
              <a:ext uri="{FF2B5EF4-FFF2-40B4-BE49-F238E27FC236}">
                <a16:creationId xmlns:a16="http://schemas.microsoft.com/office/drawing/2014/main" xmlns="" id="{91B06920-A088-C943-DEDC-6FE33372200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xmlns="" id="{E61C5E20-5594-308F-4644-369E6EB06429}"/>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28982735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A68A4E9-981E-A3C8-B845-EA5B93022934}"/>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xmlns="" id="{6D25A4D5-2307-A353-7698-E79CE81F6BB4}"/>
              </a:ext>
            </a:extLst>
          </p:cNvPr>
          <p:cNvSpPr>
            <a:spLocks noGrp="1"/>
          </p:cNvSpPr>
          <p:nvPr>
            <p:ph type="dt" sz="half" idx="10"/>
          </p:nvPr>
        </p:nvSpPr>
        <p:spPr/>
        <p:txBody>
          <a:bodyPr/>
          <a:lstStyle/>
          <a:p>
            <a:fld id="{E0EEF0A5-542F-AA4E-AF5A-50D90151EDB2}" type="datetimeFigureOut">
              <a:rPr lang="en-US" smtClean="0"/>
              <a:pPr/>
              <a:t>9/3/2025</a:t>
            </a:fld>
            <a:endParaRPr lang="en-US" dirty="0"/>
          </a:p>
        </p:txBody>
      </p:sp>
      <p:sp>
        <p:nvSpPr>
          <p:cNvPr id="4" name="Footer Placeholder 3">
            <a:extLst>
              <a:ext uri="{FF2B5EF4-FFF2-40B4-BE49-F238E27FC236}">
                <a16:creationId xmlns:a16="http://schemas.microsoft.com/office/drawing/2014/main" xmlns="" id="{834748CC-6308-CC95-7AEA-9506A8B08B93}"/>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xmlns="" id="{E8CFF9E5-7D5A-3C83-472F-86C844E44EC8}"/>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185768752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9956BC18-183D-9AD1-FF42-D2F1FE019520}"/>
              </a:ext>
            </a:extLst>
          </p:cNvPr>
          <p:cNvSpPr>
            <a:spLocks noGrp="1"/>
          </p:cNvSpPr>
          <p:nvPr>
            <p:ph type="dt" sz="half" idx="10"/>
          </p:nvPr>
        </p:nvSpPr>
        <p:spPr/>
        <p:txBody>
          <a:bodyPr/>
          <a:lstStyle/>
          <a:p>
            <a:fld id="{E0EEF0A5-542F-AA4E-AF5A-50D90151EDB2}" type="datetimeFigureOut">
              <a:rPr lang="en-US" smtClean="0"/>
              <a:pPr/>
              <a:t>9/3/2025</a:t>
            </a:fld>
            <a:endParaRPr lang="en-US" dirty="0"/>
          </a:p>
        </p:txBody>
      </p:sp>
      <p:sp>
        <p:nvSpPr>
          <p:cNvPr id="3" name="Footer Placeholder 2">
            <a:extLst>
              <a:ext uri="{FF2B5EF4-FFF2-40B4-BE49-F238E27FC236}">
                <a16:creationId xmlns:a16="http://schemas.microsoft.com/office/drawing/2014/main" xmlns="" id="{D4530233-A9FD-2696-2D87-14F64A299B2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xmlns="" id="{FFF10F5A-9409-3379-A868-F1CE3B1E2211}"/>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414412409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F9AE5C0-FC42-79EF-65FA-6A7D5F60A95E}"/>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xmlns="" id="{E1C22C95-6C7B-DC09-4805-152B0E7B3BF6}"/>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xmlns="" id="{C25DB5A2-F0C2-98FA-A987-38AAE5FF8F4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CC2DCBA9-3961-DB51-D5D3-8A51901DDDCE}"/>
              </a:ext>
            </a:extLst>
          </p:cNvPr>
          <p:cNvSpPr>
            <a:spLocks noGrp="1"/>
          </p:cNvSpPr>
          <p:nvPr>
            <p:ph type="dt" sz="half" idx="10"/>
          </p:nvPr>
        </p:nvSpPr>
        <p:spPr/>
        <p:txBody>
          <a:bodyPr/>
          <a:lstStyle/>
          <a:p>
            <a:fld id="{E0EEF0A5-542F-AA4E-AF5A-50D90151EDB2}" type="datetimeFigureOut">
              <a:rPr lang="en-US" smtClean="0"/>
              <a:pPr/>
              <a:t>9/3/2025</a:t>
            </a:fld>
            <a:endParaRPr lang="en-US" dirty="0"/>
          </a:p>
        </p:txBody>
      </p:sp>
      <p:sp>
        <p:nvSpPr>
          <p:cNvPr id="6" name="Footer Placeholder 5">
            <a:extLst>
              <a:ext uri="{FF2B5EF4-FFF2-40B4-BE49-F238E27FC236}">
                <a16:creationId xmlns:a16="http://schemas.microsoft.com/office/drawing/2014/main" xmlns="" id="{F0698EDA-4AEB-4FB0-DF18-D22590C84F74}"/>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A082A9DE-2D77-C024-9085-2758C9265327}"/>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2787168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C6F6E0B-2C83-2C17-92F5-A6EC4763776A}"/>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xmlns="" id="{F4DAD9D1-64CB-42AB-C964-CB4F2059DF0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xmlns="" id="{A3EAE872-3BB6-B359-B2AC-E0C3F3CA244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xmlns="" id="{004D2EFB-5DF2-3572-95ED-77012A8BA231}"/>
              </a:ext>
            </a:extLst>
          </p:cNvPr>
          <p:cNvSpPr>
            <a:spLocks noGrp="1"/>
          </p:cNvSpPr>
          <p:nvPr>
            <p:ph type="dt" sz="half" idx="10"/>
          </p:nvPr>
        </p:nvSpPr>
        <p:spPr/>
        <p:txBody>
          <a:bodyPr/>
          <a:lstStyle/>
          <a:p>
            <a:fld id="{E0EEF0A5-542F-AA4E-AF5A-50D90151EDB2}" type="datetimeFigureOut">
              <a:rPr lang="en-US" smtClean="0"/>
              <a:pPr/>
              <a:t>9/3/2025</a:t>
            </a:fld>
            <a:endParaRPr lang="en-US" dirty="0"/>
          </a:p>
        </p:txBody>
      </p:sp>
      <p:sp>
        <p:nvSpPr>
          <p:cNvPr id="6" name="Footer Placeholder 5">
            <a:extLst>
              <a:ext uri="{FF2B5EF4-FFF2-40B4-BE49-F238E27FC236}">
                <a16:creationId xmlns:a16="http://schemas.microsoft.com/office/drawing/2014/main" xmlns="" id="{742DE710-3752-7559-39DA-C1CEE1B24DDB}"/>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xmlns="" id="{120CF72F-15A9-B833-9ACC-2BF0464064DA}"/>
              </a:ext>
            </a:extLst>
          </p:cNvPr>
          <p:cNvSpPr>
            <a:spLocks noGrp="1"/>
          </p:cNvSpPr>
          <p:nvPr>
            <p:ph type="sldNum" sz="quarter" idx="12"/>
          </p:nvPr>
        </p:nvSpPr>
        <p:spPr/>
        <p:txBody>
          <a:body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394457235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2.jpe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1D1E77A-E3CB-6F60-D4D8-317FAB3CEC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xmlns="" id="{4AA36DCB-DF5C-CDFE-5C36-CCB6737740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51D165D6-0CC1-597C-1C0F-6D0697AA6F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E0EEF0A5-542F-AA4E-AF5A-50D90151EDB2}" type="datetimeFigureOut">
              <a:rPr lang="en-US" smtClean="0"/>
              <a:pPr/>
              <a:t>9/3/2025</a:t>
            </a:fld>
            <a:endParaRPr lang="en-US" dirty="0"/>
          </a:p>
        </p:txBody>
      </p:sp>
      <p:sp>
        <p:nvSpPr>
          <p:cNvPr id="5" name="Footer Placeholder 4">
            <a:extLst>
              <a:ext uri="{FF2B5EF4-FFF2-40B4-BE49-F238E27FC236}">
                <a16:creationId xmlns:a16="http://schemas.microsoft.com/office/drawing/2014/main" xmlns="" id="{A3C02CEB-AFD9-D5FF-052B-A6E63D5B46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04BB6FAD-271C-8CDE-3307-69727D0481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2690461062"/>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cstate="print">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01D1E77A-E3CB-6F60-D4D8-317FAB3CEC7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dirty="0"/>
              <a:t>Click to edit Master title style</a:t>
            </a:r>
            <a:endParaRPr lang="en-US" dirty="0"/>
          </a:p>
        </p:txBody>
      </p:sp>
      <p:sp>
        <p:nvSpPr>
          <p:cNvPr id="3" name="Text Placeholder 2">
            <a:extLst>
              <a:ext uri="{FF2B5EF4-FFF2-40B4-BE49-F238E27FC236}">
                <a16:creationId xmlns:a16="http://schemas.microsoft.com/office/drawing/2014/main" xmlns="" id="{4AA36DCB-DF5C-CDFE-5C36-CCB6737740E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xmlns="" id="{51D165D6-0CC1-597C-1C0F-6D0697AA6F0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FE2C563-B033-4321-B93B-D8F9C0F1601E}" type="datetime1">
              <a:rPr lang="en-US" smtClean="0"/>
              <a:pPr/>
              <a:t>9/3/2025</a:t>
            </a:fld>
            <a:endParaRPr lang="en-US" dirty="0"/>
          </a:p>
        </p:txBody>
      </p:sp>
      <p:sp>
        <p:nvSpPr>
          <p:cNvPr id="5" name="Footer Placeholder 4">
            <a:extLst>
              <a:ext uri="{FF2B5EF4-FFF2-40B4-BE49-F238E27FC236}">
                <a16:creationId xmlns:a16="http://schemas.microsoft.com/office/drawing/2014/main" xmlns="" id="{A3C02CEB-AFD9-D5FF-052B-A6E63D5B468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xmlns="" id="{04BB6FAD-271C-8CDE-3307-69727D0481A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6C71136-B92B-A045-8344-284F6A7D3AEB}" type="slidenum">
              <a:rPr lang="en-US" smtClean="0"/>
              <a:pPr/>
              <a:t>‹#›</a:t>
            </a:fld>
            <a:endParaRPr lang="en-US" dirty="0"/>
          </a:p>
        </p:txBody>
      </p:sp>
    </p:spTree>
    <p:extLst>
      <p:ext uri="{BB962C8B-B14F-4D97-AF65-F5344CB8AC3E}">
        <p14:creationId xmlns:p14="http://schemas.microsoft.com/office/powerpoint/2010/main" xmlns="" val="4007090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jpe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cstate="print">
            <a:lum/>
          </a:blip>
          <a:srcRect/>
          <a:stretch>
            <a:fillRect/>
          </a:stretch>
        </a:blipFill>
        <a:effectLst/>
      </p:bgPr>
    </p:bg>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415AE309-D235-8B44-A45B-13394EF47A59}"/>
              </a:ext>
            </a:extLst>
          </p:cNvPr>
          <p:cNvSpPr>
            <a:spLocks noGrp="1"/>
          </p:cNvSpPr>
          <p:nvPr>
            <p:ph type="ctrTitle"/>
          </p:nvPr>
        </p:nvSpPr>
        <p:spPr>
          <a:xfrm>
            <a:off x="6811903" y="2522538"/>
            <a:ext cx="5080957" cy="3090948"/>
          </a:xfrm>
          <a:prstGeom prst="rect">
            <a:avLst/>
          </a:prstGeom>
        </p:spPr>
        <p:txBody>
          <a:bodyPr anchor="t">
            <a:normAutofit/>
          </a:bodyPr>
          <a:lstStyle/>
          <a:p>
            <a:r>
              <a:rPr lang="en-ZA" sz="2800" b="1" dirty="0">
                <a:solidFill>
                  <a:srgbClr val="AB7942"/>
                </a:solidFill>
                <a:latin typeface="Arial" panose="020B0604020202020204" pitchFamily="34" charset="0"/>
                <a:cs typeface="Arial" panose="020B0604020202020204" pitchFamily="34" charset="0"/>
              </a:rPr>
              <a:t/>
            </a:r>
            <a:br>
              <a:rPr lang="en-ZA" sz="2800" b="1" dirty="0">
                <a:solidFill>
                  <a:srgbClr val="AB7942"/>
                </a:solidFill>
                <a:latin typeface="Arial" panose="020B0604020202020204" pitchFamily="34" charset="0"/>
                <a:cs typeface="Arial" panose="020B0604020202020204" pitchFamily="34" charset="0"/>
              </a:rPr>
            </a:br>
            <a:r>
              <a:rPr lang="en-US" sz="2800" b="1" dirty="0">
                <a:solidFill>
                  <a:srgbClr val="AB7942"/>
                </a:solidFill>
                <a:latin typeface="Arial" panose="020B0604020202020204" pitchFamily="34" charset="0"/>
                <a:cs typeface="Arial" panose="020B0604020202020204" pitchFamily="34" charset="0"/>
              </a:rPr>
              <a:t>Regulation of OTT Services in South Africa</a:t>
            </a:r>
            <a:r>
              <a:rPr lang="en-ZA" sz="2800" b="1" dirty="0">
                <a:solidFill>
                  <a:srgbClr val="AB7942"/>
                </a:solidFill>
                <a:latin typeface="Arial" panose="020B0604020202020204" pitchFamily="34" charset="0"/>
                <a:cs typeface="Arial" panose="020B0604020202020204" pitchFamily="34" charset="0"/>
              </a:rPr>
              <a:t/>
            </a:r>
            <a:br>
              <a:rPr lang="en-ZA" sz="2800" b="1" dirty="0">
                <a:solidFill>
                  <a:srgbClr val="AB7942"/>
                </a:solidFill>
                <a:latin typeface="Arial" panose="020B0604020202020204" pitchFamily="34" charset="0"/>
                <a:cs typeface="Arial" panose="020B0604020202020204" pitchFamily="34" charset="0"/>
              </a:rPr>
            </a:br>
            <a:r>
              <a:rPr lang="en-ZA" sz="2800" b="1" dirty="0">
                <a:solidFill>
                  <a:srgbClr val="AB7942"/>
                </a:solidFill>
                <a:latin typeface="Arial" panose="020B0604020202020204" pitchFamily="34" charset="0"/>
                <a:cs typeface="Arial" panose="020B0604020202020204" pitchFamily="34" charset="0"/>
              </a:rPr>
              <a:t/>
            </a:r>
            <a:br>
              <a:rPr lang="en-ZA" sz="2800" b="1" dirty="0">
                <a:solidFill>
                  <a:srgbClr val="AB7942"/>
                </a:solidFill>
                <a:latin typeface="Arial" panose="020B0604020202020204" pitchFamily="34" charset="0"/>
                <a:cs typeface="Arial" panose="020B0604020202020204" pitchFamily="34" charset="0"/>
              </a:rPr>
            </a:br>
            <a:r>
              <a:rPr lang="en-ZA" sz="2800" b="1" dirty="0">
                <a:solidFill>
                  <a:srgbClr val="AB7942"/>
                </a:solidFill>
                <a:latin typeface="Arial" panose="020B0604020202020204" pitchFamily="34" charset="0"/>
                <a:cs typeface="Arial" panose="020B0604020202020204" pitchFamily="34" charset="0"/>
              </a:rPr>
              <a:t>3 September 2025</a:t>
            </a:r>
            <a:endParaRPr lang="en-US" sz="2800" dirty="0">
              <a:solidFill>
                <a:srgbClr val="AB7942"/>
              </a:solidFill>
              <a:latin typeface="Arial" panose="020B0604020202020204" pitchFamily="34" charset="0"/>
              <a:cs typeface="Arial" panose="020B0604020202020204" pitchFamily="34" charset="0"/>
            </a:endParaRPr>
          </a:p>
        </p:txBody>
      </p:sp>
      <p:sp>
        <p:nvSpPr>
          <p:cNvPr id="8" name="Subtitle 2">
            <a:extLst>
              <a:ext uri="{FF2B5EF4-FFF2-40B4-BE49-F238E27FC236}">
                <a16:creationId xmlns:a16="http://schemas.microsoft.com/office/drawing/2014/main" xmlns="" id="{6031E96B-E844-026F-C428-0DCB06217C69}"/>
              </a:ext>
            </a:extLst>
          </p:cNvPr>
          <p:cNvSpPr txBox="1">
            <a:spLocks/>
          </p:cNvSpPr>
          <p:nvPr/>
        </p:nvSpPr>
        <p:spPr>
          <a:xfrm>
            <a:off x="8017162" y="4332601"/>
            <a:ext cx="3268717" cy="4539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4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9" descr="A logo of a parliament&#10;&#10;Description automatically generated">
            <a:extLst>
              <a:ext uri="{FF2B5EF4-FFF2-40B4-BE49-F238E27FC236}">
                <a16:creationId xmlns:a16="http://schemas.microsoft.com/office/drawing/2014/main" xmlns="" id="{A8DF2FDD-A4A8-90E2-949E-650C3F594240}"/>
              </a:ext>
            </a:extLst>
          </p:cNvPr>
          <p:cNvPicPr>
            <a:picLocks noChangeAspect="1"/>
          </p:cNvPicPr>
          <p:nvPr/>
        </p:nvPicPr>
        <p:blipFill>
          <a:blip r:embed="rId3" cstate="print"/>
          <a:stretch>
            <a:fillRect/>
          </a:stretch>
        </p:blipFill>
        <p:spPr>
          <a:xfrm>
            <a:off x="8639131" y="635362"/>
            <a:ext cx="1426502" cy="1663058"/>
          </a:xfrm>
          <a:prstGeom prst="rect">
            <a:avLst/>
          </a:prstGeom>
        </p:spPr>
      </p:pic>
    </p:spTree>
    <p:extLst>
      <p:ext uri="{BB962C8B-B14F-4D97-AF65-F5344CB8AC3E}">
        <p14:creationId xmlns:p14="http://schemas.microsoft.com/office/powerpoint/2010/main" xmlns="" val="63358973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xmlns="" id="{8460EF20-B4B0-1D20-858C-12DAC0AF98CC}"/>
              </a:ext>
            </a:extLst>
          </p:cNvPr>
          <p:cNvSpPr txBox="1"/>
          <p:nvPr/>
        </p:nvSpPr>
        <p:spPr>
          <a:xfrm>
            <a:off x="0" y="0"/>
            <a:ext cx="10332720" cy="6858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xmlns="" id="{59D0053F-C102-12B8-BB23-DE0518B91E5D}"/>
              </a:ext>
            </a:extLst>
          </p:cNvPr>
          <p:cNvSpPr>
            <a:spLocks noGrp="1"/>
          </p:cNvSpPr>
          <p:nvPr>
            <p:ph type="title"/>
          </p:nvPr>
        </p:nvSpPr>
        <p:spPr>
          <a:xfrm>
            <a:off x="332292" y="318610"/>
            <a:ext cx="10251440" cy="863600"/>
          </a:xfrm>
        </p:spPr>
        <p:txBody>
          <a:bodyPr>
            <a:normAutofit/>
          </a:bodyPr>
          <a:lstStyle/>
          <a:p>
            <a:r>
              <a:rPr lang="en-US" sz="4000" dirty="0">
                <a:solidFill>
                  <a:srgbClr val="A19574"/>
                </a:solidFill>
                <a:latin typeface="+mn-lt"/>
              </a:rPr>
              <a:t>Table of Contents</a:t>
            </a:r>
          </a:p>
        </p:txBody>
      </p:sp>
      <p:sp>
        <p:nvSpPr>
          <p:cNvPr id="3" name="Content Placeholder 2">
            <a:extLst>
              <a:ext uri="{FF2B5EF4-FFF2-40B4-BE49-F238E27FC236}">
                <a16:creationId xmlns:a16="http://schemas.microsoft.com/office/drawing/2014/main" xmlns="" id="{5D4863F2-1312-6E31-1E48-C5077868F5E7}"/>
              </a:ext>
            </a:extLst>
          </p:cNvPr>
          <p:cNvSpPr>
            <a:spLocks noGrp="1"/>
          </p:cNvSpPr>
          <p:nvPr>
            <p:ph idx="1"/>
          </p:nvPr>
        </p:nvSpPr>
        <p:spPr>
          <a:xfrm>
            <a:off x="181154" y="1182210"/>
            <a:ext cx="10070285" cy="5279549"/>
          </a:xfrm>
        </p:spPr>
        <p:txBody>
          <a:bodyPr>
            <a:noAutofit/>
          </a:bodyPr>
          <a:lstStyle/>
          <a:p>
            <a:pPr marL="742950" indent="-742950">
              <a:buAutoNum type="arabicPeriod"/>
            </a:pPr>
            <a:r>
              <a:rPr lang="en-US" sz="3600" dirty="0"/>
              <a:t>Introduction</a:t>
            </a:r>
          </a:p>
          <a:p>
            <a:pPr marL="742950" indent="-742950">
              <a:buAutoNum type="arabicPeriod"/>
            </a:pPr>
            <a:r>
              <a:rPr lang="en-US" sz="3600" dirty="0"/>
              <a:t>Problem Statement</a:t>
            </a:r>
          </a:p>
          <a:p>
            <a:pPr marL="742950" indent="-742950">
              <a:buAutoNum type="arabicPeriod"/>
            </a:pPr>
            <a:r>
              <a:rPr lang="en-US" sz="3600" dirty="0"/>
              <a:t>SA Situational Analysis</a:t>
            </a:r>
          </a:p>
          <a:p>
            <a:pPr marL="742950" indent="-742950">
              <a:buAutoNum type="arabicPeriod"/>
            </a:pPr>
            <a:r>
              <a:rPr lang="en-US" sz="3600" dirty="0"/>
              <a:t>Regional and International benchmarking </a:t>
            </a:r>
          </a:p>
          <a:p>
            <a:pPr marL="742950" indent="-742950">
              <a:buAutoNum type="arabicPeriod"/>
            </a:pPr>
            <a:r>
              <a:rPr lang="en-US" sz="3600" dirty="0"/>
              <a:t>Best Practices and Recommendations</a:t>
            </a:r>
            <a:endParaRPr lang="en-US" sz="2800" dirty="0"/>
          </a:p>
          <a:p>
            <a:pPr marL="742950" indent="-742950">
              <a:buAutoNum type="arabicPeriod"/>
            </a:pPr>
            <a:r>
              <a:rPr lang="en-US" sz="3600" dirty="0"/>
              <a:t>Legislative Interventions</a:t>
            </a:r>
          </a:p>
          <a:p>
            <a:pPr marL="742950" indent="-742950">
              <a:buAutoNum type="arabicPeriod"/>
            </a:pPr>
            <a:r>
              <a:rPr lang="en-US" sz="3600" dirty="0"/>
              <a:t>Conclusion</a:t>
            </a:r>
          </a:p>
          <a:p>
            <a:pPr marL="0" indent="0">
              <a:buNone/>
            </a:pPr>
            <a:endParaRPr lang="en-US" sz="3600" dirty="0">
              <a:solidFill>
                <a:schemeClr val="tx1">
                  <a:lumMod val="65000"/>
                  <a:lumOff val="35000"/>
                </a:schemeClr>
              </a:solidFill>
              <a:latin typeface="+mj-lt"/>
            </a:endParaRPr>
          </a:p>
          <a:p>
            <a:pPr marL="742950" indent="-742950">
              <a:buAutoNum type="arabicPeriod"/>
            </a:pPr>
            <a:endParaRPr lang="en-US" sz="3600" dirty="0">
              <a:solidFill>
                <a:schemeClr val="tx1">
                  <a:lumMod val="65000"/>
                  <a:lumOff val="35000"/>
                </a:schemeClr>
              </a:solidFill>
              <a:latin typeface="+mj-lt"/>
            </a:endParaRPr>
          </a:p>
          <a:p>
            <a:pPr marL="742950" indent="-742950">
              <a:buAutoNum type="arabicPeriod"/>
            </a:pPr>
            <a:endParaRPr lang="en-US" sz="3600" dirty="0">
              <a:solidFill>
                <a:schemeClr val="tx1">
                  <a:lumMod val="65000"/>
                  <a:lumOff val="35000"/>
                </a:schemeClr>
              </a:solidFill>
              <a:latin typeface="+mj-lt"/>
            </a:endParaRPr>
          </a:p>
        </p:txBody>
      </p:sp>
      <p:sp>
        <p:nvSpPr>
          <p:cNvPr id="5" name="Slide Number Placeholder 4">
            <a:extLst>
              <a:ext uri="{FF2B5EF4-FFF2-40B4-BE49-F238E27FC236}">
                <a16:creationId xmlns:a16="http://schemas.microsoft.com/office/drawing/2014/main" xmlns="" id="{9C3905C2-E644-7B1B-342A-FF071AD1652A}"/>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1136-B92B-A045-8344-284F6A7D3AE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88222836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xmlns="" id="{544C9B6B-CB3B-5FAB-E9BD-0373AB93E3C0}"/>
              </a:ext>
            </a:extLst>
          </p:cNvPr>
          <p:cNvSpPr txBox="1"/>
          <p:nvPr/>
        </p:nvSpPr>
        <p:spPr>
          <a:xfrm>
            <a:off x="0" y="0"/>
            <a:ext cx="10251440" cy="6858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xmlns="" id="{7EFBEC7D-E983-A250-6742-228538506F74}"/>
              </a:ext>
            </a:extLst>
          </p:cNvPr>
          <p:cNvSpPr>
            <a:spLocks noGrp="1"/>
          </p:cNvSpPr>
          <p:nvPr>
            <p:ph idx="1"/>
          </p:nvPr>
        </p:nvSpPr>
        <p:spPr>
          <a:xfrm>
            <a:off x="-1" y="871537"/>
            <a:ext cx="10251440" cy="5978526"/>
          </a:xfrm>
        </p:spPr>
        <p:txBody>
          <a:bodyPr>
            <a:normAutofit/>
          </a:bodyPr>
          <a:lstStyle/>
          <a:p>
            <a:pPr marL="571500" indent="-342900" algn="just">
              <a:buFont typeface="Wingdings" panose="05000000000000000000" pitchFamily="2" charset="2"/>
              <a:buChar char="§"/>
            </a:pPr>
            <a:r>
              <a:rPr lang="en-US" sz="2600" spc="30" dirty="0"/>
              <a:t>There is no universally accepted definition</a:t>
            </a:r>
          </a:p>
          <a:p>
            <a:pPr marL="571500" indent="-342900" algn="just">
              <a:buFont typeface="Wingdings" panose="05000000000000000000" pitchFamily="2" charset="2"/>
              <a:buChar char="§"/>
            </a:pPr>
            <a:r>
              <a:rPr lang="en-US" sz="2600" spc="30" dirty="0"/>
              <a:t>OTTs operate on the infrastructure of traditional telecommunications operators, delivering content, messaging, and voice services directly to users over the internet.</a:t>
            </a:r>
          </a:p>
          <a:p>
            <a:pPr marL="571500" indent="-342900" algn="just">
              <a:buFont typeface="Wingdings" panose="05000000000000000000" pitchFamily="2" charset="2"/>
              <a:buChar char="§"/>
            </a:pPr>
            <a:r>
              <a:rPr lang="en-US" sz="2600" spc="30" dirty="0"/>
              <a:t>In SA the main OTTs are Netflix, WhatsApp, YouTube, Facebook, TikTok, </a:t>
            </a:r>
            <a:r>
              <a:rPr lang="en-US" sz="2600" spc="30" dirty="0" err="1"/>
              <a:t>DstvStream</a:t>
            </a:r>
            <a:r>
              <a:rPr lang="en-US" sz="2600" spc="30" dirty="0"/>
              <a:t>, </a:t>
            </a:r>
            <a:r>
              <a:rPr lang="en-US" sz="2600" spc="30" dirty="0" err="1"/>
              <a:t>ShowMax</a:t>
            </a:r>
            <a:r>
              <a:rPr lang="en-US" sz="2600" spc="30" dirty="0"/>
              <a:t>, LinkedIn, </a:t>
            </a:r>
            <a:r>
              <a:rPr lang="en-US" sz="2600" spc="30" dirty="0" err="1"/>
              <a:t>ShowMax</a:t>
            </a:r>
            <a:r>
              <a:rPr lang="en-US" sz="2600" spc="30" dirty="0"/>
              <a:t>, Disney+, Amazon Prime Video  </a:t>
            </a:r>
            <a:r>
              <a:rPr lang="en-US" sz="2600" spc="30" dirty="0" err="1"/>
              <a:t>etc</a:t>
            </a:r>
            <a:endParaRPr lang="en-US" sz="2600" spc="30" dirty="0"/>
          </a:p>
          <a:p>
            <a:pPr marL="571500" indent="-342900" algn="just">
              <a:buFont typeface="Wingdings" panose="05000000000000000000" pitchFamily="2" charset="2"/>
              <a:buChar char="§"/>
            </a:pPr>
            <a:r>
              <a:rPr lang="en-US" sz="2600" spc="30" dirty="0"/>
              <a:t>OTTs drive innovation in terms of content delivery, enhance connectivity, and expand consumer choice</a:t>
            </a:r>
          </a:p>
          <a:p>
            <a:pPr marL="571500" indent="-342900" algn="just">
              <a:buFont typeface="Wingdings" panose="05000000000000000000" pitchFamily="2" charset="2"/>
              <a:buChar char="§"/>
            </a:pPr>
            <a:endParaRPr lang="en-US" sz="2400" spc="30" dirty="0">
              <a:solidFill>
                <a:schemeClr val="tx1">
                  <a:lumMod val="65000"/>
                  <a:lumOff val="35000"/>
                </a:schemeClr>
              </a:solidFill>
              <a:latin typeface="+mj-lt"/>
            </a:endParaRPr>
          </a:p>
          <a:p>
            <a:pPr marL="571500" indent="-342900" algn="just">
              <a:buFont typeface="Wingdings" panose="05000000000000000000" pitchFamily="2" charset="2"/>
              <a:buChar char="§"/>
            </a:pPr>
            <a:endParaRPr lang="en-US" sz="2400" spc="30" dirty="0">
              <a:solidFill>
                <a:schemeClr val="tx1">
                  <a:lumMod val="65000"/>
                  <a:lumOff val="35000"/>
                </a:schemeClr>
              </a:solidFill>
              <a:latin typeface="+mj-lt"/>
            </a:endParaRPr>
          </a:p>
          <a:p>
            <a:pPr marL="571500" indent="-342900" algn="just">
              <a:buFont typeface="Wingdings" panose="05000000000000000000" pitchFamily="2" charset="2"/>
              <a:buChar char="§"/>
            </a:pPr>
            <a:endParaRPr lang="en-ZA" spc="30" dirty="0">
              <a:solidFill>
                <a:schemeClr val="tx1">
                  <a:lumMod val="65000"/>
                  <a:lumOff val="35000"/>
                </a:schemeClr>
              </a:solidFill>
              <a:latin typeface="+mj-lt"/>
            </a:endParaRPr>
          </a:p>
          <a:p>
            <a:pPr lvl="1" indent="0" algn="just">
              <a:buNone/>
            </a:pPr>
            <a:endParaRPr lang="en-US" spc="30" dirty="0">
              <a:solidFill>
                <a:schemeClr val="tx1">
                  <a:lumMod val="65000"/>
                  <a:lumOff val="35000"/>
                </a:schemeClr>
              </a:solidFill>
              <a:latin typeface="+mj-lt"/>
            </a:endParaRPr>
          </a:p>
          <a:p>
            <a:pPr marL="571500" indent="-342900" algn="just">
              <a:buFont typeface="Wingdings" panose="05000000000000000000" pitchFamily="2" charset="2"/>
              <a:buChar char="§"/>
            </a:pPr>
            <a:endParaRPr lang="en-ZA" sz="2400" spc="30" dirty="0">
              <a:solidFill>
                <a:schemeClr val="tx1">
                  <a:lumMod val="65000"/>
                  <a:lumOff val="35000"/>
                </a:schemeClr>
              </a:solidFill>
              <a:latin typeface="+mj-lt"/>
            </a:endParaRPr>
          </a:p>
        </p:txBody>
      </p:sp>
      <p:sp>
        <p:nvSpPr>
          <p:cNvPr id="5" name="Title 1">
            <a:extLst>
              <a:ext uri="{FF2B5EF4-FFF2-40B4-BE49-F238E27FC236}">
                <a16:creationId xmlns:a16="http://schemas.microsoft.com/office/drawing/2014/main" xmlns="" id="{B3BE8E47-F670-FFE0-9209-12D1D9377A6B}"/>
              </a:ext>
            </a:extLst>
          </p:cNvPr>
          <p:cNvSpPr txBox="1">
            <a:spLocks/>
          </p:cNvSpPr>
          <p:nvPr/>
        </p:nvSpPr>
        <p:spPr>
          <a:xfrm>
            <a:off x="0" y="7937"/>
            <a:ext cx="10251440" cy="863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rgbClr val="AB794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4000" dirty="0">
                <a:solidFill>
                  <a:srgbClr val="A19574"/>
                </a:solidFill>
                <a:latin typeface="+mn-lt"/>
              </a:rPr>
              <a:t>Introduction</a:t>
            </a:r>
          </a:p>
        </p:txBody>
      </p:sp>
      <p:sp>
        <p:nvSpPr>
          <p:cNvPr id="9" name="Slide Number Placeholder 8">
            <a:extLst>
              <a:ext uri="{FF2B5EF4-FFF2-40B4-BE49-F238E27FC236}">
                <a16:creationId xmlns:a16="http://schemas.microsoft.com/office/drawing/2014/main" xmlns="" id="{E133BA81-BE14-DF6A-0FCE-E445E635222B}"/>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1136-B92B-A045-8344-284F6A7D3AE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339792220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078284D6-AC0B-685E-D7F6-03A93663ACDA}"/>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xmlns="" id="{CFF7C868-38E9-A921-EB30-4CB9872F51DD}"/>
              </a:ext>
            </a:extLst>
          </p:cNvPr>
          <p:cNvSpPr txBox="1"/>
          <p:nvPr/>
        </p:nvSpPr>
        <p:spPr>
          <a:xfrm>
            <a:off x="0" y="0"/>
            <a:ext cx="10332720" cy="6858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xmlns="" id="{920CBCE5-ACB8-859F-1DBE-1AC9AF56B872}"/>
              </a:ext>
            </a:extLst>
          </p:cNvPr>
          <p:cNvSpPr>
            <a:spLocks noGrp="1"/>
          </p:cNvSpPr>
          <p:nvPr>
            <p:ph idx="1"/>
          </p:nvPr>
        </p:nvSpPr>
        <p:spPr>
          <a:xfrm>
            <a:off x="0" y="962977"/>
            <a:ext cx="10015268" cy="5887086"/>
          </a:xfrm>
        </p:spPr>
        <p:txBody>
          <a:bodyPr>
            <a:normAutofit/>
          </a:bodyPr>
          <a:lstStyle/>
          <a:p>
            <a:pPr marL="571500" indent="-342900" algn="just">
              <a:lnSpc>
                <a:spcPct val="100000"/>
              </a:lnSpc>
              <a:buFont typeface="Wingdings" panose="05000000000000000000" pitchFamily="2" charset="2"/>
              <a:buChar char="§"/>
            </a:pPr>
            <a:endParaRPr lang="en-US" sz="2400" spc="30" dirty="0">
              <a:solidFill>
                <a:schemeClr val="tx1">
                  <a:lumMod val="65000"/>
                  <a:lumOff val="35000"/>
                </a:schemeClr>
              </a:solidFill>
              <a:latin typeface="+mj-lt"/>
            </a:endParaRPr>
          </a:p>
          <a:p>
            <a:pPr marL="571500" indent="-342900" algn="just">
              <a:lnSpc>
                <a:spcPct val="100000"/>
              </a:lnSpc>
              <a:buFont typeface="Wingdings" panose="05000000000000000000" pitchFamily="2" charset="2"/>
              <a:buChar char="§"/>
            </a:pPr>
            <a:r>
              <a:rPr lang="en-US" sz="2400" spc="30" dirty="0"/>
              <a:t>Almost 60% of the advertising in South Africa is lost to OTTs.</a:t>
            </a:r>
          </a:p>
          <a:p>
            <a:pPr marL="571500" indent="-342900" algn="just">
              <a:lnSpc>
                <a:spcPct val="100000"/>
              </a:lnSpc>
              <a:buFont typeface="Wingdings" panose="05000000000000000000" pitchFamily="2" charset="2"/>
              <a:buChar char="§"/>
            </a:pPr>
            <a:r>
              <a:rPr lang="en-US" sz="2400" spc="30" dirty="0"/>
              <a:t>86% of this 60% goes to Google </a:t>
            </a:r>
          </a:p>
          <a:p>
            <a:pPr marL="571500" indent="-342900" algn="just">
              <a:lnSpc>
                <a:spcPct val="100000"/>
              </a:lnSpc>
              <a:buFont typeface="Wingdings" panose="05000000000000000000" pitchFamily="2" charset="2"/>
              <a:buChar char="§"/>
            </a:pPr>
            <a:r>
              <a:rPr lang="en-US" sz="2400" spc="30" dirty="0"/>
              <a:t>The growth of OTTs has outpaced the development of appropriate regulatory frameworks in many countries, including South Africa</a:t>
            </a:r>
          </a:p>
          <a:p>
            <a:pPr marL="571500" lvl="2" indent="-342900" algn="just">
              <a:spcBef>
                <a:spcPts val="1000"/>
              </a:spcBef>
              <a:spcAft>
                <a:spcPts val="600"/>
              </a:spcAft>
              <a:buFont typeface="Wingdings" panose="05000000000000000000" pitchFamily="2" charset="2"/>
              <a:buChar char="§"/>
            </a:pPr>
            <a:r>
              <a:rPr lang="en-US" sz="2400" spc="30" dirty="0"/>
              <a:t>In the South African context, there is currently no dedicated piece of legislation governing OTT services.</a:t>
            </a:r>
          </a:p>
          <a:p>
            <a:pPr marL="571500" lvl="2" indent="-342900" algn="just">
              <a:spcBef>
                <a:spcPts val="1000"/>
              </a:spcBef>
              <a:spcAft>
                <a:spcPts val="600"/>
              </a:spcAft>
              <a:buFont typeface="Wingdings" panose="05000000000000000000" pitchFamily="2" charset="2"/>
              <a:buChar char="§"/>
            </a:pPr>
            <a:r>
              <a:rPr lang="en-US" sz="2400" spc="30" dirty="0"/>
              <a:t>This has raised concerns relating to competition with licensed services which are highly regulated, consumer protection, cybersecurity, online safety (harmful content and transactions), and accountability of unregulated services operating in the country.</a:t>
            </a:r>
            <a:endParaRPr lang="en-ZA" sz="2400" spc="30" dirty="0"/>
          </a:p>
        </p:txBody>
      </p:sp>
      <p:sp>
        <p:nvSpPr>
          <p:cNvPr id="5" name="Title 1">
            <a:extLst>
              <a:ext uri="{FF2B5EF4-FFF2-40B4-BE49-F238E27FC236}">
                <a16:creationId xmlns:a16="http://schemas.microsoft.com/office/drawing/2014/main" xmlns="" id="{177B5DB9-8A60-21C8-1CA6-3556BDD8D64F}"/>
              </a:ext>
            </a:extLst>
          </p:cNvPr>
          <p:cNvSpPr txBox="1">
            <a:spLocks/>
          </p:cNvSpPr>
          <p:nvPr/>
        </p:nvSpPr>
        <p:spPr>
          <a:xfrm>
            <a:off x="430306" y="384455"/>
            <a:ext cx="10251440" cy="863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rgbClr val="AB794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A19574"/>
                </a:solidFill>
                <a:effectLst/>
                <a:uLnTx/>
                <a:uFillTx/>
                <a:latin typeface="Calibri body"/>
                <a:ea typeface="+mj-ea"/>
                <a:cs typeface="Arial" panose="020B0604020202020204" pitchFamily="34" charset="0"/>
              </a:rPr>
              <a:t>Problem Statement </a:t>
            </a:r>
          </a:p>
        </p:txBody>
      </p:sp>
      <p:sp>
        <p:nvSpPr>
          <p:cNvPr id="9" name="Slide Number Placeholder 8">
            <a:extLst>
              <a:ext uri="{FF2B5EF4-FFF2-40B4-BE49-F238E27FC236}">
                <a16:creationId xmlns:a16="http://schemas.microsoft.com/office/drawing/2014/main" xmlns="" id="{CDB1E07F-934C-DE25-58FD-FD41D583D3A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1136-B92B-A045-8344-284F6A7D3AE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50835216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6A815040-3DDA-31CF-C4A7-B056C01080E0}"/>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xmlns="" id="{D83DF547-61EF-0AF3-5AB7-BC341216DACE}"/>
              </a:ext>
            </a:extLst>
          </p:cNvPr>
          <p:cNvSpPr txBox="1"/>
          <p:nvPr/>
        </p:nvSpPr>
        <p:spPr>
          <a:xfrm>
            <a:off x="0" y="0"/>
            <a:ext cx="10332720" cy="6858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xmlns="" id="{28652E50-1B71-8D83-2F0F-EBE50BF10105}"/>
              </a:ext>
            </a:extLst>
          </p:cNvPr>
          <p:cNvSpPr>
            <a:spLocks noGrp="1"/>
          </p:cNvSpPr>
          <p:nvPr>
            <p:ph idx="1"/>
          </p:nvPr>
        </p:nvSpPr>
        <p:spPr>
          <a:xfrm>
            <a:off x="0" y="962977"/>
            <a:ext cx="10015268" cy="5887086"/>
          </a:xfrm>
        </p:spPr>
        <p:txBody>
          <a:bodyPr>
            <a:normAutofit/>
          </a:bodyPr>
          <a:lstStyle/>
          <a:p>
            <a:pPr marL="571500" indent="-342900" algn="just">
              <a:lnSpc>
                <a:spcPct val="100000"/>
              </a:lnSpc>
              <a:buFont typeface="Wingdings" panose="05000000000000000000" pitchFamily="2" charset="2"/>
              <a:buChar char="§"/>
            </a:pPr>
            <a:endParaRPr lang="en-US" sz="2400" spc="30" dirty="0">
              <a:solidFill>
                <a:schemeClr val="tx1">
                  <a:lumMod val="65000"/>
                  <a:lumOff val="35000"/>
                </a:schemeClr>
              </a:solidFill>
              <a:latin typeface="+mj-lt"/>
            </a:endParaRPr>
          </a:p>
          <a:p>
            <a:pPr marL="571500" indent="-342900" algn="just">
              <a:lnSpc>
                <a:spcPct val="100000"/>
              </a:lnSpc>
              <a:buFont typeface="Wingdings" panose="05000000000000000000" pitchFamily="2" charset="2"/>
              <a:buChar char="§"/>
            </a:pPr>
            <a:r>
              <a:rPr lang="en-US" sz="2400" spc="30" dirty="0"/>
              <a:t>The borderless nature of much OTT presents challenges for regulatory jurisdiction when it comes to issues like licensing, taxation, content etc. </a:t>
            </a:r>
          </a:p>
          <a:p>
            <a:pPr marL="571500" indent="-342900" algn="just">
              <a:lnSpc>
                <a:spcPct val="100000"/>
              </a:lnSpc>
              <a:buFont typeface="Wingdings" panose="05000000000000000000" pitchFamily="2" charset="2"/>
              <a:buChar char="§"/>
            </a:pPr>
            <a:r>
              <a:rPr lang="en-US" sz="2400" spc="30" dirty="0"/>
              <a:t>ECA does not cater for OTTs, hence the call for review of this legislation</a:t>
            </a:r>
          </a:p>
          <a:p>
            <a:pPr marL="571500" indent="-342900" algn="just">
              <a:lnSpc>
                <a:spcPct val="100000"/>
              </a:lnSpc>
              <a:buFont typeface="Wingdings" panose="05000000000000000000" pitchFamily="2" charset="2"/>
              <a:buChar char="§"/>
            </a:pPr>
            <a:r>
              <a:rPr lang="en-US" sz="2400" spc="30" dirty="0"/>
              <a:t>Pieces of legislation that require amendments: Chapter 1 (Definitions), Chapter 3 (need a new license category or  bring them in under the ECNS / ECS / BS), Chapter 4 ( Obligations vs Fair Share), Chapter 7(Interconnection: if OTTs falls within the ECNS framework this falls away), Chapter 12 ( Consumer Issues) and Chapter 9</a:t>
            </a:r>
          </a:p>
          <a:p>
            <a:pPr indent="0" algn="just">
              <a:lnSpc>
                <a:spcPct val="100000"/>
              </a:lnSpc>
              <a:buNone/>
            </a:pPr>
            <a:endParaRPr lang="en-ZA" sz="2400" spc="30" dirty="0">
              <a:solidFill>
                <a:schemeClr val="tx1">
                  <a:lumMod val="65000"/>
                  <a:lumOff val="35000"/>
                </a:schemeClr>
              </a:solidFill>
              <a:latin typeface="+mj-lt"/>
            </a:endParaRPr>
          </a:p>
        </p:txBody>
      </p:sp>
      <p:sp>
        <p:nvSpPr>
          <p:cNvPr id="5" name="Title 1">
            <a:extLst>
              <a:ext uri="{FF2B5EF4-FFF2-40B4-BE49-F238E27FC236}">
                <a16:creationId xmlns:a16="http://schemas.microsoft.com/office/drawing/2014/main" xmlns="" id="{B60CA3BE-29EF-985E-CF7B-8B52445C054E}"/>
              </a:ext>
            </a:extLst>
          </p:cNvPr>
          <p:cNvSpPr txBox="1">
            <a:spLocks/>
          </p:cNvSpPr>
          <p:nvPr/>
        </p:nvSpPr>
        <p:spPr>
          <a:xfrm>
            <a:off x="430306" y="384455"/>
            <a:ext cx="10251440" cy="863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rgbClr val="AB794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A19574"/>
                </a:solidFill>
                <a:effectLst/>
                <a:uLnTx/>
                <a:uFillTx/>
                <a:latin typeface="Calibri body"/>
                <a:ea typeface="+mj-ea"/>
                <a:cs typeface="Arial" panose="020B0604020202020204" pitchFamily="34" charset="0"/>
              </a:rPr>
              <a:t>South Africa Situational Analysis</a:t>
            </a:r>
          </a:p>
        </p:txBody>
      </p:sp>
      <p:sp>
        <p:nvSpPr>
          <p:cNvPr id="9" name="Slide Number Placeholder 8">
            <a:extLst>
              <a:ext uri="{FF2B5EF4-FFF2-40B4-BE49-F238E27FC236}">
                <a16:creationId xmlns:a16="http://schemas.microsoft.com/office/drawing/2014/main" xmlns="" id="{546E74BB-815E-39F7-3E4C-9D0BD4DA73C1}"/>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1136-B92B-A045-8344-284F6A7D3AE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30140543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9CF9054A-0A15-9D74-A129-F508829BC388}"/>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xmlns="" id="{535CD033-69D9-20AD-3ED2-D6FEF14C599F}"/>
              </a:ext>
            </a:extLst>
          </p:cNvPr>
          <p:cNvSpPr txBox="1"/>
          <p:nvPr/>
        </p:nvSpPr>
        <p:spPr>
          <a:xfrm>
            <a:off x="0" y="0"/>
            <a:ext cx="10332720" cy="6858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xmlns="" id="{23F81B69-5858-CA00-0FE4-334EFB0381B1}"/>
              </a:ext>
            </a:extLst>
          </p:cNvPr>
          <p:cNvSpPr>
            <a:spLocks noGrp="1"/>
          </p:cNvSpPr>
          <p:nvPr>
            <p:ph idx="1"/>
          </p:nvPr>
        </p:nvSpPr>
        <p:spPr>
          <a:xfrm>
            <a:off x="0" y="962977"/>
            <a:ext cx="10015268" cy="5887086"/>
          </a:xfrm>
        </p:spPr>
        <p:txBody>
          <a:bodyPr>
            <a:normAutofit/>
          </a:bodyPr>
          <a:lstStyle/>
          <a:p>
            <a:pPr marL="571500" indent="-342900" algn="just">
              <a:lnSpc>
                <a:spcPct val="100000"/>
              </a:lnSpc>
              <a:buFont typeface="Wingdings" panose="05000000000000000000" pitchFamily="2" charset="2"/>
              <a:buChar char="§"/>
            </a:pPr>
            <a:endParaRPr lang="en-US" sz="2400" spc="30" dirty="0">
              <a:solidFill>
                <a:schemeClr val="tx1">
                  <a:lumMod val="65000"/>
                  <a:lumOff val="35000"/>
                </a:schemeClr>
              </a:solidFill>
              <a:latin typeface="+mj-lt"/>
            </a:endParaRPr>
          </a:p>
          <a:p>
            <a:pPr marL="571500" indent="-342900" algn="just">
              <a:lnSpc>
                <a:spcPct val="100000"/>
              </a:lnSpc>
              <a:buFont typeface="Wingdings" panose="05000000000000000000" pitchFamily="2" charset="2"/>
              <a:buChar char="§"/>
            </a:pPr>
            <a:r>
              <a:rPr lang="en-US" sz="2400" spc="30" dirty="0"/>
              <a:t>Ofcom : Regulates some aspects of OTTs, and has looked at ‘Fair Share’ and net neutrality</a:t>
            </a:r>
          </a:p>
          <a:p>
            <a:pPr marL="571500" indent="-342900" algn="just">
              <a:lnSpc>
                <a:spcPct val="100000"/>
              </a:lnSpc>
              <a:buFont typeface="Wingdings" panose="05000000000000000000" pitchFamily="2" charset="2"/>
              <a:buChar char="§"/>
            </a:pPr>
            <a:r>
              <a:rPr lang="en-US" sz="2400" spc="30" dirty="0"/>
              <a:t>Turkey has the legislation on OTT definitions and its regulations.</a:t>
            </a:r>
          </a:p>
          <a:p>
            <a:pPr marL="571500" indent="-342900" algn="just">
              <a:lnSpc>
                <a:spcPct val="100000"/>
              </a:lnSpc>
              <a:buFont typeface="Wingdings" panose="05000000000000000000" pitchFamily="2" charset="2"/>
              <a:buChar char="§"/>
            </a:pPr>
            <a:r>
              <a:rPr lang="en-US" sz="2400" spc="30" dirty="0"/>
              <a:t>India is still </a:t>
            </a:r>
            <a:r>
              <a:rPr lang="en-US" sz="2400" spc="30"/>
              <a:t>struggling to </a:t>
            </a:r>
            <a:r>
              <a:rPr lang="en-US" sz="2400" spc="30" dirty="0"/>
              <a:t>regulate OTTs due to legislative overlaps between the Ministry of Electronics and Information Technology (MEIT) and Ministry of Information and Broadcasting (MIB) </a:t>
            </a:r>
          </a:p>
          <a:p>
            <a:pPr marL="571500" indent="-342900" algn="just">
              <a:lnSpc>
                <a:spcPct val="100000"/>
              </a:lnSpc>
              <a:buFont typeface="Wingdings" panose="05000000000000000000" pitchFamily="2" charset="2"/>
              <a:buChar char="§"/>
            </a:pPr>
            <a:r>
              <a:rPr lang="en-US" sz="2400" spc="30" dirty="0"/>
              <a:t>FCC (U.S) pay special attention on VODs for OTTs</a:t>
            </a:r>
          </a:p>
          <a:p>
            <a:pPr marL="571500" indent="-342900" algn="just">
              <a:lnSpc>
                <a:spcPct val="100000"/>
              </a:lnSpc>
              <a:buFont typeface="Wingdings" panose="05000000000000000000" pitchFamily="2" charset="2"/>
              <a:buChar char="§"/>
            </a:pPr>
            <a:r>
              <a:rPr lang="en-US" sz="2400" spc="30" dirty="0"/>
              <a:t>Uganda- taxes</a:t>
            </a:r>
          </a:p>
          <a:p>
            <a:pPr marL="571500" indent="-342900" algn="just">
              <a:lnSpc>
                <a:spcPct val="100000"/>
              </a:lnSpc>
              <a:buFont typeface="Wingdings" panose="05000000000000000000" pitchFamily="2" charset="2"/>
              <a:buChar char="§"/>
            </a:pPr>
            <a:r>
              <a:rPr lang="en-US" sz="2400" spc="30" dirty="0"/>
              <a:t>Tanzania – Fair share policy</a:t>
            </a:r>
          </a:p>
          <a:p>
            <a:pPr indent="0" algn="just">
              <a:lnSpc>
                <a:spcPct val="100000"/>
              </a:lnSpc>
              <a:buNone/>
            </a:pPr>
            <a:endParaRPr lang="en-ZA" sz="2400" spc="30" dirty="0">
              <a:solidFill>
                <a:schemeClr val="tx1">
                  <a:lumMod val="65000"/>
                  <a:lumOff val="35000"/>
                </a:schemeClr>
              </a:solidFill>
              <a:latin typeface="+mj-lt"/>
            </a:endParaRPr>
          </a:p>
        </p:txBody>
      </p:sp>
      <p:sp>
        <p:nvSpPr>
          <p:cNvPr id="5" name="Title 1">
            <a:extLst>
              <a:ext uri="{FF2B5EF4-FFF2-40B4-BE49-F238E27FC236}">
                <a16:creationId xmlns:a16="http://schemas.microsoft.com/office/drawing/2014/main" xmlns="" id="{6CE34CA0-A03E-A756-A9D7-BB491E6E07BB}"/>
              </a:ext>
            </a:extLst>
          </p:cNvPr>
          <p:cNvSpPr txBox="1">
            <a:spLocks/>
          </p:cNvSpPr>
          <p:nvPr/>
        </p:nvSpPr>
        <p:spPr>
          <a:xfrm>
            <a:off x="430306" y="384455"/>
            <a:ext cx="10251440" cy="863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rgbClr val="AB794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A19574"/>
                </a:solidFill>
                <a:effectLst/>
                <a:uLnTx/>
                <a:uFillTx/>
                <a:latin typeface="Calibri body"/>
                <a:ea typeface="+mj-ea"/>
                <a:cs typeface="Arial" panose="020B0604020202020204" pitchFamily="34" charset="0"/>
              </a:rPr>
              <a:t>Regional and International benchmarking </a:t>
            </a:r>
          </a:p>
        </p:txBody>
      </p:sp>
      <p:sp>
        <p:nvSpPr>
          <p:cNvPr id="9" name="Slide Number Placeholder 8">
            <a:extLst>
              <a:ext uri="{FF2B5EF4-FFF2-40B4-BE49-F238E27FC236}">
                <a16:creationId xmlns:a16="http://schemas.microsoft.com/office/drawing/2014/main" xmlns="" id="{A4CABE12-F5F6-8579-31B5-F40CB2C704AC}"/>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1136-B92B-A045-8344-284F6A7D3AE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16718038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B19C6E19-15A5-D614-94B7-D2C9363D03CD}"/>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xmlns="" id="{9A1FFFBB-55B6-EDB7-E89A-341C2D238E2B}"/>
              </a:ext>
            </a:extLst>
          </p:cNvPr>
          <p:cNvSpPr txBox="1"/>
          <p:nvPr/>
        </p:nvSpPr>
        <p:spPr>
          <a:xfrm>
            <a:off x="0" y="0"/>
            <a:ext cx="10332720" cy="6858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xmlns="" id="{DEACD5AE-4838-F24D-EC58-C64D5C08ED09}"/>
              </a:ext>
            </a:extLst>
          </p:cNvPr>
          <p:cNvSpPr>
            <a:spLocks noGrp="1"/>
          </p:cNvSpPr>
          <p:nvPr>
            <p:ph idx="1"/>
          </p:nvPr>
        </p:nvSpPr>
        <p:spPr>
          <a:xfrm>
            <a:off x="317452" y="722559"/>
            <a:ext cx="10015268" cy="5887086"/>
          </a:xfrm>
        </p:spPr>
        <p:txBody>
          <a:bodyPr>
            <a:normAutofit fontScale="62500" lnSpcReduction="20000"/>
          </a:bodyPr>
          <a:lstStyle/>
          <a:p>
            <a:pPr marL="571500" indent="-342900" algn="just">
              <a:lnSpc>
                <a:spcPct val="100000"/>
              </a:lnSpc>
              <a:buFont typeface="Wingdings" panose="05000000000000000000" pitchFamily="2" charset="2"/>
              <a:buChar char="§"/>
            </a:pPr>
            <a:endParaRPr lang="en-US" sz="2400" spc="30" dirty="0">
              <a:solidFill>
                <a:schemeClr val="tx1">
                  <a:lumMod val="65000"/>
                  <a:lumOff val="35000"/>
                </a:schemeClr>
              </a:solidFill>
              <a:latin typeface="+mj-lt"/>
            </a:endParaRPr>
          </a:p>
          <a:p>
            <a:pPr lvl="0"/>
            <a:r>
              <a:rPr lang="en-ZA" sz="3000" dirty="0"/>
              <a:t>Promotion of competition</a:t>
            </a:r>
          </a:p>
          <a:p>
            <a:pPr lvl="0"/>
            <a:r>
              <a:rPr lang="en-ZA" sz="3000" dirty="0"/>
              <a:t>Local content development</a:t>
            </a:r>
          </a:p>
          <a:p>
            <a:pPr lvl="0"/>
            <a:r>
              <a:rPr lang="en-ZA" sz="3000" dirty="0"/>
              <a:t>Privacy </a:t>
            </a:r>
          </a:p>
          <a:p>
            <a:pPr lvl="0"/>
            <a:r>
              <a:rPr lang="en-ZA" sz="3000" dirty="0"/>
              <a:t>Data protection</a:t>
            </a:r>
          </a:p>
          <a:p>
            <a:pPr lvl="0"/>
            <a:r>
              <a:rPr lang="en-ZA" sz="3000" dirty="0"/>
              <a:t>IP and copyrights protection</a:t>
            </a:r>
          </a:p>
          <a:p>
            <a:pPr lvl="0"/>
            <a:r>
              <a:rPr lang="en-ZA" sz="3000" dirty="0"/>
              <a:t>Interconnection</a:t>
            </a:r>
          </a:p>
          <a:p>
            <a:pPr lvl="0"/>
            <a:r>
              <a:rPr lang="en-ZA" sz="3000" dirty="0"/>
              <a:t>Licensing of services with a significant economic and social impact</a:t>
            </a:r>
          </a:p>
          <a:p>
            <a:pPr lvl="0"/>
            <a:r>
              <a:rPr lang="en-ZA" sz="3000" dirty="0"/>
              <a:t>Network Neutrality</a:t>
            </a:r>
          </a:p>
          <a:p>
            <a:pPr lvl="0"/>
            <a:r>
              <a:rPr lang="en-ZA" sz="3000" dirty="0"/>
              <a:t>Scaling and Bandwidth requirements</a:t>
            </a:r>
          </a:p>
          <a:p>
            <a:pPr lvl="0"/>
            <a:r>
              <a:rPr lang="en-ZA" sz="3000" dirty="0"/>
              <a:t>Price changes and fees (consumer protection)</a:t>
            </a:r>
          </a:p>
          <a:p>
            <a:pPr lvl="0"/>
            <a:r>
              <a:rPr lang="en-ZA" sz="3000" dirty="0"/>
              <a:t>Public safety standards ( protection of children and online harms)</a:t>
            </a:r>
          </a:p>
          <a:p>
            <a:pPr lvl="0"/>
            <a:r>
              <a:rPr lang="en-ZA" sz="3000" dirty="0"/>
              <a:t>Taxation of foreign operators </a:t>
            </a:r>
          </a:p>
          <a:p>
            <a:pPr lvl="0"/>
            <a:r>
              <a:rPr lang="en-ZA" sz="3000" dirty="0"/>
              <a:t>Universal service obligations</a:t>
            </a:r>
          </a:p>
          <a:p>
            <a:pPr lvl="0"/>
            <a:r>
              <a:rPr lang="en-ZA" sz="3000" dirty="0"/>
              <a:t>Fair share principle </a:t>
            </a:r>
          </a:p>
          <a:p>
            <a:pPr lvl="0"/>
            <a:r>
              <a:rPr lang="en-ZA" sz="3000" dirty="0"/>
              <a:t>Content regulation</a:t>
            </a:r>
          </a:p>
          <a:p>
            <a:pPr lvl="0"/>
            <a:r>
              <a:rPr lang="en-ZA" sz="3000" dirty="0"/>
              <a:t>Platform accountability</a:t>
            </a:r>
          </a:p>
          <a:p>
            <a:pPr lvl="0"/>
            <a:r>
              <a:rPr lang="en-ZA" sz="3000" dirty="0"/>
              <a:t>Consumer protection</a:t>
            </a:r>
          </a:p>
          <a:p>
            <a:pPr indent="0" algn="just">
              <a:lnSpc>
                <a:spcPct val="100000"/>
              </a:lnSpc>
              <a:buNone/>
            </a:pPr>
            <a:endParaRPr lang="en-ZA" sz="2400" spc="30" dirty="0">
              <a:solidFill>
                <a:schemeClr val="tx1">
                  <a:lumMod val="65000"/>
                  <a:lumOff val="35000"/>
                </a:schemeClr>
              </a:solidFill>
              <a:latin typeface="+mj-lt"/>
            </a:endParaRPr>
          </a:p>
        </p:txBody>
      </p:sp>
      <p:sp>
        <p:nvSpPr>
          <p:cNvPr id="5" name="Title 1">
            <a:extLst>
              <a:ext uri="{FF2B5EF4-FFF2-40B4-BE49-F238E27FC236}">
                <a16:creationId xmlns:a16="http://schemas.microsoft.com/office/drawing/2014/main" xmlns="" id="{0C5FB761-C085-1C65-51B4-367277F06D0B}"/>
              </a:ext>
            </a:extLst>
          </p:cNvPr>
          <p:cNvSpPr txBox="1">
            <a:spLocks/>
          </p:cNvSpPr>
          <p:nvPr/>
        </p:nvSpPr>
        <p:spPr>
          <a:xfrm>
            <a:off x="398732" y="112254"/>
            <a:ext cx="10251440" cy="863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rgbClr val="AB794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4000" b="1" i="0" u="none" strike="noStrike" kern="1200" cap="none" spc="0" normalizeH="0" baseline="0" noProof="0" dirty="0">
                <a:ln>
                  <a:noFill/>
                </a:ln>
                <a:solidFill>
                  <a:srgbClr val="A19574"/>
                </a:solidFill>
                <a:effectLst/>
                <a:uLnTx/>
                <a:uFillTx/>
                <a:latin typeface="Calibri body"/>
                <a:ea typeface="+mj-ea"/>
                <a:cs typeface="Arial" panose="020B0604020202020204" pitchFamily="34" charset="0"/>
              </a:rPr>
              <a:t>Best Practices and Recommendations</a:t>
            </a:r>
          </a:p>
        </p:txBody>
      </p:sp>
      <p:sp>
        <p:nvSpPr>
          <p:cNvPr id="9" name="Slide Number Placeholder 8">
            <a:extLst>
              <a:ext uri="{FF2B5EF4-FFF2-40B4-BE49-F238E27FC236}">
                <a16:creationId xmlns:a16="http://schemas.microsoft.com/office/drawing/2014/main" xmlns="" id="{C6498D70-E9EC-2009-0FDA-249E1C5735B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1136-B92B-A045-8344-284F6A7D3AE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15453298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xmlns="" id="{A3F955F0-A2B6-9AC2-CC2C-7055F661371E}"/>
            </a:ext>
          </a:extLst>
        </p:cNvPr>
        <p:cNvGrpSpPr/>
        <p:nvPr/>
      </p:nvGrpSpPr>
      <p:grpSpPr>
        <a:xfrm>
          <a:off x="0" y="0"/>
          <a:ext cx="0" cy="0"/>
          <a:chOff x="0" y="0"/>
          <a:chExt cx="0" cy="0"/>
        </a:xfrm>
      </p:grpSpPr>
      <p:sp>
        <p:nvSpPr>
          <p:cNvPr id="8" name="TextBox 7">
            <a:extLst>
              <a:ext uri="{FF2B5EF4-FFF2-40B4-BE49-F238E27FC236}">
                <a16:creationId xmlns:a16="http://schemas.microsoft.com/office/drawing/2014/main" xmlns="" id="{DF6FE1F0-42EE-CD98-6E6D-AD0416D0E0FA}"/>
              </a:ext>
            </a:extLst>
          </p:cNvPr>
          <p:cNvSpPr txBox="1"/>
          <p:nvPr/>
        </p:nvSpPr>
        <p:spPr>
          <a:xfrm>
            <a:off x="15787" y="7937"/>
            <a:ext cx="10332720" cy="6858000"/>
          </a:xfrm>
          <a:prstGeom prst="rect">
            <a:avLst/>
          </a:prstGeom>
          <a:solidFill>
            <a:schemeClr val="bg1"/>
          </a:solid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ZA" sz="1800" b="0" i="0" u="none" strike="noStrike" kern="1200" cap="none" spc="0" normalizeH="0" baseline="0" noProof="0" dirty="0">
              <a:ln>
                <a:noFill/>
              </a:ln>
              <a:solidFill>
                <a:prstClr val="black"/>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xmlns="" id="{7C7848B8-F06A-C320-44E7-8ADE7B207346}"/>
              </a:ext>
            </a:extLst>
          </p:cNvPr>
          <p:cNvSpPr>
            <a:spLocks noGrp="1"/>
          </p:cNvSpPr>
          <p:nvPr>
            <p:ph idx="1"/>
          </p:nvPr>
        </p:nvSpPr>
        <p:spPr>
          <a:xfrm>
            <a:off x="0" y="962977"/>
            <a:ext cx="10015268" cy="5887086"/>
          </a:xfrm>
        </p:spPr>
        <p:txBody>
          <a:bodyPr>
            <a:normAutofit/>
          </a:bodyPr>
          <a:lstStyle/>
          <a:p>
            <a:pPr marL="571500" indent="-342900" algn="just">
              <a:lnSpc>
                <a:spcPct val="100000"/>
              </a:lnSpc>
              <a:buFont typeface="Wingdings" panose="05000000000000000000" pitchFamily="2" charset="2"/>
              <a:buChar char="§"/>
            </a:pPr>
            <a:endParaRPr lang="en-US" sz="2400" spc="30" dirty="0">
              <a:solidFill>
                <a:schemeClr val="tx1">
                  <a:lumMod val="65000"/>
                  <a:lumOff val="35000"/>
                </a:schemeClr>
              </a:solidFill>
              <a:latin typeface="+mj-lt"/>
            </a:endParaRPr>
          </a:p>
          <a:p>
            <a:pPr marL="571500" indent="-342900" algn="just">
              <a:lnSpc>
                <a:spcPct val="100000"/>
              </a:lnSpc>
              <a:buFont typeface="Wingdings" panose="05000000000000000000" pitchFamily="2" charset="2"/>
              <a:buChar char="§"/>
            </a:pPr>
            <a:r>
              <a:rPr lang="en-US" spc="30" dirty="0"/>
              <a:t> </a:t>
            </a:r>
            <a:r>
              <a:rPr lang="en-US" b="1" spc="30" dirty="0"/>
              <a:t>Two proposals for legislative intervention </a:t>
            </a:r>
            <a:r>
              <a:rPr lang="en-US" spc="30" dirty="0"/>
              <a:t>:</a:t>
            </a:r>
          </a:p>
          <a:p>
            <a:pPr indent="0" algn="just">
              <a:lnSpc>
                <a:spcPct val="100000"/>
              </a:lnSpc>
              <a:buNone/>
            </a:pPr>
            <a:r>
              <a:rPr lang="en-US" spc="30" dirty="0"/>
              <a:t>1)	Amending ECA / ICASA acts to fix current loopholes / lacunae / problems - 1-2 years.</a:t>
            </a:r>
          </a:p>
          <a:p>
            <a:pPr indent="0" algn="just">
              <a:lnSpc>
                <a:spcPct val="100000"/>
              </a:lnSpc>
              <a:buNone/>
            </a:pPr>
            <a:r>
              <a:rPr lang="en-US" spc="30" dirty="0"/>
              <a:t>2)	Do a fundamental review of the policy and legislative framework to make it fit for the futures - 2 yrs plus</a:t>
            </a:r>
            <a:endParaRPr lang="en-ZA" sz="2400" spc="30" dirty="0"/>
          </a:p>
        </p:txBody>
      </p:sp>
      <p:sp>
        <p:nvSpPr>
          <p:cNvPr id="5" name="Title 1">
            <a:extLst>
              <a:ext uri="{FF2B5EF4-FFF2-40B4-BE49-F238E27FC236}">
                <a16:creationId xmlns:a16="http://schemas.microsoft.com/office/drawing/2014/main" xmlns="" id="{C026056A-54E7-EE35-5B3F-6192301EF2FF}"/>
              </a:ext>
            </a:extLst>
          </p:cNvPr>
          <p:cNvSpPr txBox="1">
            <a:spLocks/>
          </p:cNvSpPr>
          <p:nvPr/>
        </p:nvSpPr>
        <p:spPr>
          <a:xfrm>
            <a:off x="430306" y="384455"/>
            <a:ext cx="10251440" cy="863600"/>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3200" b="1" i="0" kern="1200">
                <a:solidFill>
                  <a:srgbClr val="AB7942"/>
                </a:solidFill>
                <a:latin typeface="Arial" panose="020B0604020202020204" pitchFamily="34" charset="0"/>
                <a:ea typeface="+mj-ea"/>
                <a:cs typeface="Arial" panose="020B0604020202020204" pitchFamily="34" charset="0"/>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lang="en-US" sz="4000" dirty="0">
                <a:solidFill>
                  <a:srgbClr val="A19574"/>
                </a:solidFill>
                <a:latin typeface="Calibri body"/>
              </a:rPr>
              <a:t>Legislative Interventions</a:t>
            </a:r>
            <a:r>
              <a:rPr kumimoji="0" lang="en-US" sz="4000" b="1" i="0" u="none" strike="noStrike" kern="1200" cap="none" spc="0" normalizeH="0" baseline="0" noProof="0" dirty="0">
                <a:ln>
                  <a:noFill/>
                </a:ln>
                <a:solidFill>
                  <a:srgbClr val="A19574"/>
                </a:solidFill>
                <a:effectLst/>
                <a:uLnTx/>
                <a:uFillTx/>
                <a:latin typeface="Calibri body"/>
                <a:ea typeface="+mj-ea"/>
                <a:cs typeface="Arial" panose="020B0604020202020204" pitchFamily="34" charset="0"/>
              </a:rPr>
              <a:t> </a:t>
            </a:r>
          </a:p>
        </p:txBody>
      </p:sp>
      <p:sp>
        <p:nvSpPr>
          <p:cNvPr id="9" name="Slide Number Placeholder 8">
            <a:extLst>
              <a:ext uri="{FF2B5EF4-FFF2-40B4-BE49-F238E27FC236}">
                <a16:creationId xmlns:a16="http://schemas.microsoft.com/office/drawing/2014/main" xmlns="" id="{36969762-FB75-8F85-3E09-AFE4F77E36C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6C71136-B92B-A045-8344-284F6A7D3AEB}"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a:t>
            </a:fld>
            <a:endParaRPr kumimoji="0" lang="en-US" sz="1200" b="0" i="0" u="none" strike="noStrike" kern="1200" cap="none" spc="0" normalizeH="0" baseline="0" noProof="0" dirty="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xmlns="" val="215496601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xmlns="" id="{415AE309-D235-8B44-A45B-13394EF47A59}"/>
              </a:ext>
            </a:extLst>
          </p:cNvPr>
          <p:cNvSpPr>
            <a:spLocks noGrp="1"/>
          </p:cNvSpPr>
          <p:nvPr>
            <p:ph type="ctrTitle"/>
          </p:nvPr>
        </p:nvSpPr>
        <p:spPr>
          <a:xfrm>
            <a:off x="2262978" y="3718146"/>
            <a:ext cx="4976629" cy="1663058"/>
          </a:xfrm>
          <a:prstGeom prst="rect">
            <a:avLst/>
          </a:prstGeom>
        </p:spPr>
        <p:txBody>
          <a:bodyPr anchor="t">
            <a:normAutofit/>
          </a:bodyPr>
          <a:lstStyle/>
          <a:p>
            <a:r>
              <a:rPr lang="en-US" sz="5400" b="1" dirty="0">
                <a:solidFill>
                  <a:srgbClr val="AB7942"/>
                </a:solidFill>
                <a:latin typeface="Arial" panose="020B0604020202020204" pitchFamily="34" charset="0"/>
                <a:cs typeface="Arial" panose="020B0604020202020204" pitchFamily="34" charset="0"/>
              </a:rPr>
              <a:t>THANK YOU</a:t>
            </a:r>
          </a:p>
        </p:txBody>
      </p:sp>
      <p:sp>
        <p:nvSpPr>
          <p:cNvPr id="8" name="Subtitle 2">
            <a:extLst>
              <a:ext uri="{FF2B5EF4-FFF2-40B4-BE49-F238E27FC236}">
                <a16:creationId xmlns:a16="http://schemas.microsoft.com/office/drawing/2014/main" xmlns="" id="{6031E96B-E844-026F-C428-0DCB06217C69}"/>
              </a:ext>
            </a:extLst>
          </p:cNvPr>
          <p:cNvSpPr txBox="1">
            <a:spLocks/>
          </p:cNvSpPr>
          <p:nvPr/>
        </p:nvSpPr>
        <p:spPr>
          <a:xfrm>
            <a:off x="4461640" y="4638100"/>
            <a:ext cx="3268717" cy="45395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endParaRPr kumimoji="0" lang="en-US" sz="2000" b="0" i="0" u="none" strike="noStrike" kern="1200" cap="none" spc="0" normalizeH="0" baseline="0" noProof="0" dirty="0">
              <a:ln>
                <a:noFill/>
              </a:ln>
              <a:solidFill>
                <a:prstClr val="black"/>
              </a:solidFill>
              <a:effectLst/>
              <a:uLnTx/>
              <a:uFillTx/>
              <a:latin typeface="Arial" panose="020B0604020202020204" pitchFamily="34" charset="0"/>
              <a:ea typeface="+mn-ea"/>
              <a:cs typeface="Arial" panose="020B0604020202020204" pitchFamily="34" charset="0"/>
            </a:endParaRPr>
          </a:p>
        </p:txBody>
      </p:sp>
      <p:pic>
        <p:nvPicPr>
          <p:cNvPr id="10" name="Picture 9" descr="A logo of a parliament&#10;&#10;Description automatically generated">
            <a:extLst>
              <a:ext uri="{FF2B5EF4-FFF2-40B4-BE49-F238E27FC236}">
                <a16:creationId xmlns:a16="http://schemas.microsoft.com/office/drawing/2014/main" xmlns="" id="{A8DF2FDD-A4A8-90E2-949E-650C3F594240}"/>
              </a:ext>
            </a:extLst>
          </p:cNvPr>
          <p:cNvPicPr>
            <a:picLocks noChangeAspect="1"/>
          </p:cNvPicPr>
          <p:nvPr/>
        </p:nvPicPr>
        <p:blipFill>
          <a:blip r:embed="rId2" cstate="print"/>
          <a:stretch>
            <a:fillRect/>
          </a:stretch>
        </p:blipFill>
        <p:spPr>
          <a:xfrm>
            <a:off x="3901753" y="1159017"/>
            <a:ext cx="1699081" cy="1980838"/>
          </a:xfrm>
          <a:prstGeom prst="rect">
            <a:avLst/>
          </a:prstGeom>
        </p:spPr>
      </p:pic>
    </p:spTree>
    <p:extLst>
      <p:ext uri="{BB962C8B-B14F-4D97-AF65-F5344CB8AC3E}">
        <p14:creationId xmlns:p14="http://schemas.microsoft.com/office/powerpoint/2010/main" xmlns="" val="2689272990"/>
      </p:ext>
    </p:extLst>
  </p:cSld>
  <p:clrMapOvr>
    <a:masterClrMapping/>
  </p:clrMapOvr>
</p:sld>
</file>

<file path=ppt/theme/theme1.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xmlns=""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9744</TotalTime>
  <Words>476</Words>
  <Application>Microsoft Office PowerPoint</Application>
  <PresentationFormat>Custom</PresentationFormat>
  <Paragraphs>70</Paragraphs>
  <Slides>9</Slides>
  <Notes>0</Notes>
  <HiddenSlides>0</HiddenSlides>
  <MMClips>0</MMClips>
  <ScaleCrop>false</ScaleCrop>
  <HeadingPairs>
    <vt:vector size="4" baseType="variant">
      <vt:variant>
        <vt:lpstr>Theme</vt:lpstr>
      </vt:variant>
      <vt:variant>
        <vt:i4>2</vt:i4>
      </vt:variant>
      <vt:variant>
        <vt:lpstr>Slide Titles</vt:lpstr>
      </vt:variant>
      <vt:variant>
        <vt:i4>9</vt:i4>
      </vt:variant>
    </vt:vector>
  </HeadingPairs>
  <TitlesOfParts>
    <vt:vector size="11" baseType="lpstr">
      <vt:lpstr>1_Office Theme</vt:lpstr>
      <vt:lpstr>Office Theme</vt:lpstr>
      <vt:lpstr> Regulation of OTT Services in South Africa  3 September 2025</vt:lpstr>
      <vt:lpstr>Table of Contents</vt:lpstr>
      <vt:lpstr>Slide 3</vt:lpstr>
      <vt:lpstr>Slide 4</vt:lpstr>
      <vt:lpstr>Slide 5</vt:lpstr>
      <vt:lpstr>Slide 6</vt:lpstr>
      <vt:lpstr>Slide 7</vt:lpstr>
      <vt:lpstr>Slide 8</vt:lpstr>
      <vt:lpstr>THANK YOU</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Regulation of OTT Services in South Africa  3 September 2025</dc:title>
  <dc:creator>Brenda Mashika</dc:creator>
  <cp:lastModifiedBy>Pumza</cp:lastModifiedBy>
  <cp:revision>16</cp:revision>
  <dcterms:created xsi:type="dcterms:W3CDTF">2024-11-07T11:18:00Z</dcterms:created>
  <dcterms:modified xsi:type="dcterms:W3CDTF">2025-09-03T14:22:50Z</dcterms:modified>
</cp:coreProperties>
</file>